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24"/>
  </p:notesMasterIdLst>
  <p:sldIdLst>
    <p:sldId id="256" r:id="rId2"/>
    <p:sldId id="281" r:id="rId3"/>
    <p:sldId id="282" r:id="rId4"/>
    <p:sldId id="273" r:id="rId5"/>
    <p:sldId id="259" r:id="rId6"/>
    <p:sldId id="268" r:id="rId7"/>
    <p:sldId id="257" r:id="rId8"/>
    <p:sldId id="258" r:id="rId9"/>
    <p:sldId id="283" r:id="rId10"/>
    <p:sldId id="263" r:id="rId11"/>
    <p:sldId id="262" r:id="rId12"/>
    <p:sldId id="266" r:id="rId13"/>
    <p:sldId id="271" r:id="rId14"/>
    <p:sldId id="284" r:id="rId15"/>
    <p:sldId id="275" r:id="rId16"/>
    <p:sldId id="279" r:id="rId17"/>
    <p:sldId id="278" r:id="rId18"/>
    <p:sldId id="276" r:id="rId19"/>
    <p:sldId id="285" r:id="rId20"/>
    <p:sldId id="265" r:id="rId21"/>
    <p:sldId id="286" r:id="rId22"/>
    <p:sldId id="280"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75" autoAdjust="0"/>
    <p:restoredTop sz="94671" autoAdjust="0"/>
  </p:normalViewPr>
  <p:slideViewPr>
    <p:cSldViewPr>
      <p:cViewPr varScale="1">
        <p:scale>
          <a:sx n="71" d="100"/>
          <a:sy n="71" d="100"/>
        </p:scale>
        <p:origin x="-1392" y="-96"/>
      </p:cViewPr>
      <p:guideLst>
        <p:guide orient="horz" pos="2160"/>
        <p:guide pos="2880"/>
      </p:guideLst>
    </p:cSldViewPr>
  </p:slideViewPr>
  <p:outlineViewPr>
    <p:cViewPr>
      <p:scale>
        <a:sx n="33" d="100"/>
        <a:sy n="33" d="100"/>
      </p:scale>
      <p:origin x="0" y="17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B8803-E1AB-42E4-A0FA-FB9FA9EB0879}" type="datetimeFigureOut">
              <a:rPr lang="en-US" smtClean="0"/>
              <a:t>4/7/2014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3C3EB1-7ED4-4BC8-807D-A1DC95F7DD9B}" type="slidenum">
              <a:rPr lang="en-US" smtClean="0"/>
              <a:t>‹#›</a:t>
            </a:fld>
            <a:endParaRPr lang="en-US"/>
          </a:p>
        </p:txBody>
      </p:sp>
    </p:spTree>
    <p:extLst>
      <p:ext uri="{BB962C8B-B14F-4D97-AF65-F5344CB8AC3E}">
        <p14:creationId xmlns:p14="http://schemas.microsoft.com/office/powerpoint/2010/main" val="88623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B8717174-4439-4F68-85D4-61313E7DF8C8}" type="slidenum">
              <a:rPr lang="en-US" smtClean="0"/>
              <a:t>‹#›</a:t>
            </a:fld>
            <a:endParaRPr lang="en-US"/>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8717174-4439-4F68-85D4-61313E7DF8C8}" type="slidenum">
              <a:rPr lang="en-US" smtClean="0"/>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8717174-4439-4F68-85D4-61313E7DF8C8}" type="slidenum">
              <a:rPr lang="en-US" smtClean="0"/>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781B3E96-571D-43A0-8223-4A507B6B9F4E}" type="datetimeFigureOut">
              <a:rPr lang="en-US" smtClean="0"/>
              <a:t>4/7/2014</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8717174-4439-4F68-85D4-61313E7DF8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781B3E96-571D-43A0-8223-4A507B6B9F4E}" type="datetimeFigureOut">
              <a:rPr lang="en-US" smtClean="0"/>
              <a:t>4/7/2014</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B8717174-4439-4F68-85D4-61313E7DF8C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781B3E96-571D-43A0-8223-4A507B6B9F4E}" type="datetimeFigureOut">
              <a:rPr lang="en-US" smtClean="0"/>
              <a:t>4/7/2014</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8717174-4439-4F68-85D4-61313E7DF8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vi"/><Relationship Id="rId1" Type="http://schemas.microsoft.com/office/2007/relationships/media" Target="../media/media4.avi"/><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avi"/><Relationship Id="rId1" Type="http://schemas.openxmlformats.org/officeDocument/2006/relationships/video" Target="NULL" TargetMode="Externa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066800"/>
            <a:ext cx="7772400" cy="1975104"/>
          </a:xfrm>
          <a:effectLst>
            <a:reflection blurRad="1270000" stA="0" dist="1270000" dir="5400000" sy="-100000" algn="bl" rotWithShape="0"/>
          </a:effectLst>
        </p:spPr>
        <p:txBody>
          <a:bodyPr/>
          <a:lstStyle/>
          <a:p>
            <a:pPr algn="ctr"/>
            <a:r>
              <a:rPr lang="en-US" dirty="0" smtClean="0">
                <a:solidFill>
                  <a:schemeClr val="tx1"/>
                </a:solidFill>
              </a:rPr>
              <a:t>Chaotic mixing of charged PARTICLES IN lower regions of the ionosphere</a:t>
            </a:r>
            <a:endParaRPr lang="en-US" dirty="0">
              <a:solidFill>
                <a:schemeClr val="tx1"/>
              </a:solidFill>
            </a:endParaRPr>
          </a:p>
        </p:txBody>
      </p:sp>
      <p:sp>
        <p:nvSpPr>
          <p:cNvPr id="9" name="Rectangle 8"/>
          <p:cNvSpPr/>
          <p:nvPr/>
        </p:nvSpPr>
        <p:spPr>
          <a:xfrm>
            <a:off x="2601589" y="4022035"/>
            <a:ext cx="3940822" cy="461665"/>
          </a:xfrm>
          <a:prstGeom prst="rect">
            <a:avLst/>
          </a:prstGeom>
        </p:spPr>
        <p:txBody>
          <a:bodyPr wrap="none">
            <a:spAutoFit/>
          </a:bodyPr>
          <a:lstStyle/>
          <a:p>
            <a:pPr marL="68580" indent="0" algn="ctr">
              <a:buNone/>
            </a:pPr>
            <a:r>
              <a:rPr lang="en-US" sz="2400" dirty="0" smtClean="0"/>
              <a:t>BY: CHRISTOPHER </a:t>
            </a:r>
            <a:r>
              <a:rPr lang="en-US" sz="2400" dirty="0"/>
              <a:t>LUNA</a:t>
            </a:r>
          </a:p>
        </p:txBody>
      </p:sp>
      <p:sp>
        <p:nvSpPr>
          <p:cNvPr id="5" name="Rectangle 4"/>
          <p:cNvSpPr/>
          <p:nvPr/>
        </p:nvSpPr>
        <p:spPr>
          <a:xfrm>
            <a:off x="1594805" y="4953000"/>
            <a:ext cx="5954389" cy="1015663"/>
          </a:xfrm>
          <a:prstGeom prst="rect">
            <a:avLst/>
          </a:prstGeom>
        </p:spPr>
        <p:txBody>
          <a:bodyPr wrap="square">
            <a:spAutoFit/>
          </a:bodyPr>
          <a:lstStyle/>
          <a:p>
            <a:pPr algn="ctr"/>
            <a:r>
              <a:rPr lang="en-US" sz="2000" dirty="0" smtClean="0"/>
              <a:t>2014 Statewide </a:t>
            </a:r>
            <a:r>
              <a:rPr lang="en-US" sz="2000" dirty="0"/>
              <a:t>Arizona/NASA Space Grant Undergraduate Research Internship Program Symposium</a:t>
            </a:r>
          </a:p>
        </p:txBody>
      </p:sp>
    </p:spTree>
    <p:extLst>
      <p:ext uri="{BB962C8B-B14F-4D97-AF65-F5344CB8AC3E}">
        <p14:creationId xmlns:p14="http://schemas.microsoft.com/office/powerpoint/2010/main" val="1185572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8229600" cy="914400"/>
          </a:xfrm>
        </p:spPr>
        <p:txBody>
          <a:bodyPr/>
          <a:lstStyle/>
          <a:p>
            <a:r>
              <a:rPr lang="en-US" sz="3600" u="sng" dirty="0" smtClean="0"/>
              <a:t>Neutral - Unperturbed Dynamics</a:t>
            </a:r>
            <a:endParaRPr lang="en-US" sz="3600" u="sng" dirty="0"/>
          </a:p>
        </p:txBody>
      </p:sp>
      <p:pic>
        <p:nvPicPr>
          <p:cNvPr id="9" name="neutral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47800"/>
            <a:ext cx="9144000" cy="5429250"/>
          </a:xfrm>
        </p:spPr>
      </p:pic>
    </p:spTree>
    <p:extLst>
      <p:ext uri="{BB962C8B-B14F-4D97-AF65-F5344CB8AC3E}">
        <p14:creationId xmlns:p14="http://schemas.microsoft.com/office/powerpoint/2010/main" val="372882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repeatCount="indefinite"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u="sng" dirty="0" smtClean="0"/>
              <a:t>Neutral - Perturbed Dynamics</a:t>
            </a:r>
            <a:endParaRPr lang="en-US" sz="3600" u="sng" dirty="0"/>
          </a:p>
        </p:txBody>
      </p:sp>
      <p:pic>
        <p:nvPicPr>
          <p:cNvPr id="8" name="minusmin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2115" y="1219200"/>
            <a:ext cx="3149600" cy="2362200"/>
          </a:xfrm>
          <a:prstGeom prst="rect">
            <a:avLst/>
          </a:prstGeom>
        </p:spPr>
      </p:pic>
      <p:pic>
        <p:nvPicPr>
          <p:cNvPr id="9" name="minuspl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0" y="1222829"/>
            <a:ext cx="3145536" cy="2359152"/>
          </a:xfrm>
          <a:prstGeom prst="rect">
            <a:avLst/>
          </a:prstGeom>
        </p:spPr>
      </p:pic>
      <p:pic>
        <p:nvPicPr>
          <p:cNvPr id="10" name="plusmin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2115" y="4038600"/>
            <a:ext cx="3149600" cy="2362200"/>
          </a:xfrm>
          <a:prstGeom prst="rect">
            <a:avLst/>
          </a:prstGeom>
        </p:spPr>
      </p:pic>
      <p:pic>
        <p:nvPicPr>
          <p:cNvPr id="11" name="plusplu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3001" y="4041648"/>
            <a:ext cx="3145535" cy="2359152"/>
          </a:xfrm>
          <a:prstGeom prst="rect">
            <a:avLst/>
          </a:prstGeom>
        </p:spPr>
      </p:pic>
      <p:sp>
        <p:nvSpPr>
          <p:cNvPr id="12" name="TextBox 11"/>
          <p:cNvSpPr txBox="1"/>
          <p:nvPr/>
        </p:nvSpPr>
        <p:spPr>
          <a:xfrm>
            <a:off x="1270000" y="3537719"/>
            <a:ext cx="3149600" cy="553998"/>
          </a:xfrm>
          <a:prstGeom prst="rect">
            <a:avLst/>
          </a:prstGeom>
          <a:noFill/>
        </p:spPr>
        <p:txBody>
          <a:bodyPr wrap="square" rtlCol="0">
            <a:spAutoFit/>
          </a:bodyPr>
          <a:lstStyle/>
          <a:p>
            <a:r>
              <a:rPr lang="en-US" sz="1050" dirty="0" smtClean="0"/>
              <a:t>Negative Amplitude, Negative Phase</a:t>
            </a:r>
          </a:p>
          <a:p>
            <a:endParaRPr lang="en-US" sz="900" dirty="0" smtClean="0"/>
          </a:p>
          <a:p>
            <a:r>
              <a:rPr lang="en-US" sz="1050" dirty="0" smtClean="0"/>
              <a:t>Positive Amplitude, Negative Phase</a:t>
            </a:r>
            <a:endParaRPr lang="en-US" sz="1050" dirty="0"/>
          </a:p>
        </p:txBody>
      </p:sp>
      <p:sp>
        <p:nvSpPr>
          <p:cNvPr id="14" name="TextBox 13"/>
          <p:cNvSpPr txBox="1"/>
          <p:nvPr/>
        </p:nvSpPr>
        <p:spPr>
          <a:xfrm>
            <a:off x="5101770" y="3537719"/>
            <a:ext cx="3149600" cy="553998"/>
          </a:xfrm>
          <a:prstGeom prst="rect">
            <a:avLst/>
          </a:prstGeom>
          <a:noFill/>
        </p:spPr>
        <p:txBody>
          <a:bodyPr wrap="square" rtlCol="0">
            <a:spAutoFit/>
          </a:bodyPr>
          <a:lstStyle/>
          <a:p>
            <a:r>
              <a:rPr lang="en-US" sz="1050" dirty="0" smtClean="0"/>
              <a:t>Negative Amplitude, Positive Phase</a:t>
            </a:r>
          </a:p>
          <a:p>
            <a:endParaRPr lang="en-US" sz="900" dirty="0" smtClean="0"/>
          </a:p>
          <a:p>
            <a:r>
              <a:rPr lang="en-US" sz="1050" dirty="0" smtClean="0"/>
              <a:t>Positive Amplitude, Positive Phase</a:t>
            </a:r>
            <a:endParaRPr lang="en-US" sz="1050" dirty="0"/>
          </a:p>
        </p:txBody>
      </p:sp>
    </p:spTree>
    <p:extLst>
      <p:ext uri="{BB962C8B-B14F-4D97-AF65-F5344CB8AC3E}">
        <p14:creationId xmlns:p14="http://schemas.microsoft.com/office/powerpoint/2010/main" val="184589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0" fill="hold"/>
                                        <p:tgtEl>
                                          <p:spTgt spid="8"/>
                                        </p:tgtEl>
                                      </p:cBhvr>
                                    </p:cmd>
                                  </p:childTnLst>
                                </p:cTn>
                              </p:par>
                              <p:par>
                                <p:cTn id="7" presetID="1" presetClass="mediacall" presetSubtype="0" fill="hold" nodeType="withEffect">
                                  <p:stCondLst>
                                    <p:cond delay="0"/>
                                  </p:stCondLst>
                                  <p:childTnLst>
                                    <p:cmd type="call" cmd="playFrom(0.0)">
                                      <p:cBhvr>
                                        <p:cTn id="8" dur="5250" fill="hold"/>
                                        <p:tgtEl>
                                          <p:spTgt spid="9"/>
                                        </p:tgtEl>
                                      </p:cBhvr>
                                    </p:cmd>
                                  </p:childTnLst>
                                </p:cTn>
                              </p:par>
                              <p:par>
                                <p:cTn id="9" presetID="1" presetClass="mediacall" presetSubtype="0" fill="hold" nodeType="withEffect">
                                  <p:stCondLst>
                                    <p:cond delay="0"/>
                                  </p:stCondLst>
                                  <p:childTnLst>
                                    <p:cmd type="call" cmd="playFrom(0.0)">
                                      <p:cBhvr>
                                        <p:cTn id="10" dur="5250" fill="hold"/>
                                        <p:tgtEl>
                                          <p:spTgt spid="10"/>
                                        </p:tgtEl>
                                      </p:cBhvr>
                                    </p:cmd>
                                  </p:childTnLst>
                                </p:cTn>
                              </p:par>
                              <p:par>
                                <p:cTn id="11" presetID="1" presetClass="mediacall" presetSubtype="0" fill="hold" nodeType="withEffect">
                                  <p:stCondLst>
                                    <p:cond delay="0"/>
                                  </p:stCondLst>
                                  <p:childTnLst>
                                    <p:cmd type="call" cmd="playFrom(0.0)">
                                      <p:cBhvr>
                                        <p:cTn id="12" dur="52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video>
              <p:cMediaNode vol="80000">
                <p:cTn id="19" repeatCount="indefinite" fill="hold" display="0">
                  <p:stCondLst>
                    <p:cond delay="indefinite"/>
                  </p:stCondLst>
                </p:cTn>
                <p:tgtEl>
                  <p:spTgt spid="9"/>
                </p:tgtEl>
              </p:cMediaNode>
            </p:vide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withEffect">
                                  <p:stCondLst>
                                    <p:cond delay="0"/>
                                  </p:stCondLst>
                                  <p:childTnLst>
                                    <p:cmd type="call" cmd="togglePause">
                                      <p:cBhvr>
                                        <p:cTn id="24" dur="1" fill="hold"/>
                                        <p:tgtEl>
                                          <p:spTgt spid="9"/>
                                        </p:tgtEl>
                                      </p:cBhvr>
                                    </p:cmd>
                                  </p:childTnLst>
                                </p:cTn>
                              </p:par>
                            </p:childTnLst>
                          </p:cTn>
                        </p:par>
                      </p:childTnLst>
                    </p:cTn>
                  </p:par>
                </p:childTnLst>
              </p:cTn>
              <p:nextCondLst>
                <p:cond evt="onClick" delay="0">
                  <p:tgtEl>
                    <p:spTgt spid="9"/>
                  </p:tgtEl>
                </p:cond>
              </p:nextCondLst>
            </p:seq>
            <p:video>
              <p:cMediaNode vol="80000">
                <p:cTn id="25" repeatCount="indefinite" fill="hold" display="0">
                  <p:stCondLst>
                    <p:cond delay="indefinite"/>
                  </p:stCondLst>
                </p:cTn>
                <p:tgtEl>
                  <p:spTgt spid="10"/>
                </p:tgtEl>
              </p:cMediaNode>
            </p:vide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repeatCount="indefinite" fill="hold" display="0">
                  <p:stCondLst>
                    <p:cond delay="indefinite"/>
                  </p:stCondLst>
                </p:cTn>
                <p:tgtEl>
                  <p:spTgt spid="11"/>
                </p:tgtEl>
              </p:cMediaNode>
            </p:vide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withEffect">
                                  <p:stCondLst>
                                    <p:cond delay="0"/>
                                  </p:stCondLst>
                                  <p:childTnLst>
                                    <p:cmd type="call" cmd="togglePause">
                                      <p:cBhvr>
                                        <p:cTn id="3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MSEs for Neutral Velocities</a:t>
            </a:r>
            <a:endParaRPr lang="en-US" sz="3600" u="sng"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189" y="1295400"/>
            <a:ext cx="10558378" cy="5562600"/>
          </a:xfrm>
        </p:spPr>
      </p:pic>
    </p:spTree>
    <p:extLst>
      <p:ext uri="{BB962C8B-B14F-4D97-AF65-F5344CB8AC3E}">
        <p14:creationId xmlns:p14="http://schemas.microsoft.com/office/powerpoint/2010/main" val="40462436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MSEs for Ion Den./E.P. </a:t>
            </a:r>
            <a:endParaRPr lang="en-US" sz="3600" u="sng"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6906" y="1532480"/>
            <a:ext cx="10997812" cy="5249320"/>
          </a:xfrm>
        </p:spPr>
      </p:pic>
    </p:spTree>
    <p:extLst>
      <p:ext uri="{BB962C8B-B14F-4D97-AF65-F5344CB8AC3E}">
        <p14:creationId xmlns:p14="http://schemas.microsoft.com/office/powerpoint/2010/main" val="4114524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spc="-300" dirty="0" smtClean="0"/>
              <a:t>Chaotic Mixing in the Ionosphere</a:t>
            </a:r>
            <a:endParaRPr lang="en-US" sz="3600" u="sng" spc="-300" dirty="0"/>
          </a:p>
        </p:txBody>
      </p:sp>
      <p:sp>
        <p:nvSpPr>
          <p:cNvPr id="5" name="Content Placeholder 2"/>
          <p:cNvSpPr txBox="1">
            <a:spLocks/>
          </p:cNvSpPr>
          <p:nvPr/>
        </p:nvSpPr>
        <p:spPr>
          <a:xfrm>
            <a:off x="914400" y="1447800"/>
            <a:ext cx="7772400" cy="4572000"/>
          </a:xfrm>
          <a:prstGeom prst="rect">
            <a:avLst/>
          </a:prstGeom>
        </p:spPr>
        <p:txBody>
          <a:bodyPr vert="horz">
            <a:normAutofit fontScale="92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nSpc>
                <a:spcPct val="150000"/>
              </a:lnSpc>
            </a:pPr>
            <a:r>
              <a:rPr lang="en-US" sz="3600" dirty="0" smtClean="0"/>
              <a:t>Project Overview</a:t>
            </a:r>
          </a:p>
          <a:p>
            <a:pPr lvl="1">
              <a:lnSpc>
                <a:spcPct val="150000"/>
              </a:lnSpc>
            </a:pPr>
            <a:r>
              <a:rPr lang="en-US" sz="3200" dirty="0" smtClean="0"/>
              <a:t>Background</a:t>
            </a:r>
          </a:p>
          <a:p>
            <a:pPr lvl="1">
              <a:lnSpc>
                <a:spcPct val="150000"/>
              </a:lnSpc>
            </a:pPr>
            <a:r>
              <a:rPr lang="en-US" sz="3200" dirty="0" smtClean="0"/>
              <a:t>Mathematical Model</a:t>
            </a:r>
          </a:p>
          <a:p>
            <a:pPr>
              <a:lnSpc>
                <a:spcPct val="150000"/>
              </a:lnSpc>
            </a:pPr>
            <a:r>
              <a:rPr lang="en-US" sz="3600" dirty="0" smtClean="0"/>
              <a:t>Initial Simulations</a:t>
            </a:r>
          </a:p>
          <a:p>
            <a:pPr>
              <a:lnSpc>
                <a:spcPct val="150000"/>
              </a:lnSpc>
            </a:pPr>
            <a:r>
              <a:rPr lang="en-US" sz="3600" dirty="0" smtClean="0">
                <a:solidFill>
                  <a:srgbClr val="FF0000"/>
                </a:solidFill>
              </a:rPr>
              <a:t>Improved Simulations</a:t>
            </a:r>
          </a:p>
          <a:p>
            <a:pPr>
              <a:lnSpc>
                <a:spcPct val="150000"/>
              </a:lnSpc>
            </a:pPr>
            <a:r>
              <a:rPr lang="en-US" sz="3600" dirty="0" smtClean="0"/>
              <a:t>Future Directions</a:t>
            </a:r>
          </a:p>
          <a:p>
            <a:endParaRPr lang="en-US" dirty="0" smtClean="0"/>
          </a:p>
          <a:p>
            <a:endParaRPr lang="en-US" dirty="0"/>
          </a:p>
        </p:txBody>
      </p:sp>
    </p:spTree>
    <p:extLst>
      <p:ext uri="{BB962C8B-B14F-4D97-AF65-F5344CB8AC3E}">
        <p14:creationId xmlns:p14="http://schemas.microsoft.com/office/powerpoint/2010/main" val="3904348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p:txBody>
          <a:bodyPr/>
          <a:lstStyle/>
          <a:p>
            <a:endParaRPr lang="en-US"/>
          </a:p>
        </p:txBody>
      </p:sp>
      <p:pic>
        <p:nvPicPr>
          <p:cNvPr id="12" name="neutralI.avi">
            <a:hlinkClick r:id="" action="ppaction://media"/>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 y="1295400"/>
            <a:ext cx="9144001" cy="5577840"/>
          </a:xfrm>
          <a:prstGeom prst="rect">
            <a:avLst/>
          </a:prstGeom>
        </p:spPr>
      </p:pic>
      <p:sp>
        <p:nvSpPr>
          <p:cNvPr id="15" name="Title 1"/>
          <p:cNvSpPr>
            <a:spLocks noGrp="1"/>
          </p:cNvSpPr>
          <p:nvPr>
            <p:ph type="title"/>
          </p:nvPr>
        </p:nvSpPr>
        <p:spPr>
          <a:xfrm>
            <a:off x="914400" y="512064"/>
            <a:ext cx="8229600" cy="914400"/>
          </a:xfrm>
        </p:spPr>
        <p:txBody>
          <a:bodyPr/>
          <a:lstStyle/>
          <a:p>
            <a:r>
              <a:rPr lang="en-US" sz="3600" u="sng" dirty="0" smtClean="0"/>
              <a:t>Neutral - Unperturbed Dynamics</a:t>
            </a:r>
            <a:endParaRPr lang="en-US" sz="3600" u="sng" dirty="0"/>
          </a:p>
        </p:txBody>
      </p:sp>
    </p:spTree>
    <p:extLst>
      <p:ext uri="{BB962C8B-B14F-4D97-AF65-F5344CB8AC3E}">
        <p14:creationId xmlns:p14="http://schemas.microsoft.com/office/powerpoint/2010/main" val="2153939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New Perturbation Profile</a:t>
            </a:r>
            <a:endParaRPr lang="en-US" sz="3600" u="sng"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773" t="3241" r="11393" b="6482"/>
          <a:stretch/>
        </p:blipFill>
        <p:spPr>
          <a:xfrm>
            <a:off x="152400" y="1446245"/>
            <a:ext cx="8839200" cy="5411755"/>
          </a:xfrm>
        </p:spPr>
      </p:pic>
    </p:spTree>
    <p:extLst>
      <p:ext uri="{BB962C8B-B14F-4D97-AF65-F5344CB8AC3E}">
        <p14:creationId xmlns:p14="http://schemas.microsoft.com/office/powerpoint/2010/main" val="422115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ert1.avi">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98448"/>
            <a:ext cx="9143999" cy="5577840"/>
          </a:xfrm>
        </p:spPr>
      </p:pic>
      <p:sp>
        <p:nvSpPr>
          <p:cNvPr id="7" name="Title 1"/>
          <p:cNvSpPr>
            <a:spLocks noGrp="1"/>
          </p:cNvSpPr>
          <p:nvPr>
            <p:ph type="title"/>
          </p:nvPr>
        </p:nvSpPr>
        <p:spPr>
          <a:xfrm>
            <a:off x="914400" y="512064"/>
            <a:ext cx="7772400" cy="914400"/>
          </a:xfrm>
        </p:spPr>
        <p:txBody>
          <a:bodyPr/>
          <a:lstStyle/>
          <a:p>
            <a:pPr algn="l"/>
            <a:r>
              <a:rPr lang="en-US" sz="3600" u="sng" dirty="0" smtClean="0"/>
              <a:t>Neutral - Perturbed Dynamics</a:t>
            </a:r>
            <a:endParaRPr lang="en-US" sz="3600" u="sng" dirty="0"/>
          </a:p>
        </p:txBody>
      </p:sp>
    </p:spTree>
    <p:extLst>
      <p:ext uri="{BB962C8B-B14F-4D97-AF65-F5344CB8AC3E}">
        <p14:creationId xmlns:p14="http://schemas.microsoft.com/office/powerpoint/2010/main" val="2859863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8616" r="7459"/>
          <a:stretch/>
        </p:blipFill>
        <p:spPr>
          <a:xfrm>
            <a:off x="152400" y="1295400"/>
            <a:ext cx="8815050" cy="5562600"/>
          </a:xfrm>
        </p:spPr>
      </p:pic>
      <p:sp>
        <p:nvSpPr>
          <p:cNvPr id="6" name="Title 1"/>
          <p:cNvSpPr>
            <a:spLocks noGrp="1"/>
          </p:cNvSpPr>
          <p:nvPr>
            <p:ph type="title"/>
          </p:nvPr>
        </p:nvSpPr>
        <p:spPr/>
        <p:txBody>
          <a:bodyPr/>
          <a:lstStyle/>
          <a:p>
            <a:r>
              <a:rPr lang="en-US" sz="3600" u="sng" dirty="0" smtClean="0"/>
              <a:t>MSEs - New Perturbation </a:t>
            </a:r>
            <a:endParaRPr lang="en-US" sz="3600" dirty="0"/>
          </a:p>
        </p:txBody>
      </p:sp>
    </p:spTree>
    <p:extLst>
      <p:ext uri="{BB962C8B-B14F-4D97-AF65-F5344CB8AC3E}">
        <p14:creationId xmlns:p14="http://schemas.microsoft.com/office/powerpoint/2010/main" val="38800790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spc="-300" dirty="0" smtClean="0"/>
              <a:t>Chaotic Mixing in the Ionosphere</a:t>
            </a:r>
            <a:endParaRPr lang="en-US" sz="3600" u="sng" spc="-300" dirty="0"/>
          </a:p>
        </p:txBody>
      </p:sp>
      <p:sp>
        <p:nvSpPr>
          <p:cNvPr id="5" name="Content Placeholder 2"/>
          <p:cNvSpPr txBox="1">
            <a:spLocks/>
          </p:cNvSpPr>
          <p:nvPr/>
        </p:nvSpPr>
        <p:spPr>
          <a:xfrm>
            <a:off x="914400" y="1447800"/>
            <a:ext cx="7772400" cy="4572000"/>
          </a:xfrm>
          <a:prstGeom prst="rect">
            <a:avLst/>
          </a:prstGeom>
        </p:spPr>
        <p:txBody>
          <a:bodyPr vert="horz">
            <a:normAutofit fontScale="92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nSpc>
                <a:spcPct val="150000"/>
              </a:lnSpc>
            </a:pPr>
            <a:r>
              <a:rPr lang="en-US" sz="3600" dirty="0" smtClean="0"/>
              <a:t>Project Overview</a:t>
            </a:r>
          </a:p>
          <a:p>
            <a:pPr lvl="1">
              <a:lnSpc>
                <a:spcPct val="150000"/>
              </a:lnSpc>
            </a:pPr>
            <a:r>
              <a:rPr lang="en-US" sz="3200" dirty="0" smtClean="0"/>
              <a:t>Background</a:t>
            </a:r>
          </a:p>
          <a:p>
            <a:pPr lvl="1">
              <a:lnSpc>
                <a:spcPct val="150000"/>
              </a:lnSpc>
            </a:pPr>
            <a:r>
              <a:rPr lang="en-US" sz="3200" dirty="0" smtClean="0"/>
              <a:t>Mathematical Model</a:t>
            </a:r>
          </a:p>
          <a:p>
            <a:pPr>
              <a:lnSpc>
                <a:spcPct val="150000"/>
              </a:lnSpc>
            </a:pPr>
            <a:r>
              <a:rPr lang="en-US" sz="3600" dirty="0" smtClean="0"/>
              <a:t>Initial Simulations</a:t>
            </a:r>
          </a:p>
          <a:p>
            <a:pPr>
              <a:lnSpc>
                <a:spcPct val="150000"/>
              </a:lnSpc>
            </a:pPr>
            <a:r>
              <a:rPr lang="en-US" sz="3600" dirty="0" smtClean="0"/>
              <a:t>Improved Simulations</a:t>
            </a:r>
          </a:p>
          <a:p>
            <a:pPr>
              <a:lnSpc>
                <a:spcPct val="150000"/>
              </a:lnSpc>
            </a:pPr>
            <a:r>
              <a:rPr lang="en-US" sz="3600" dirty="0" smtClean="0">
                <a:solidFill>
                  <a:srgbClr val="FF0000"/>
                </a:solidFill>
              </a:rPr>
              <a:t>Future Directions</a:t>
            </a:r>
          </a:p>
          <a:p>
            <a:endParaRPr lang="en-US" dirty="0" smtClean="0"/>
          </a:p>
          <a:p>
            <a:endParaRPr lang="en-US" dirty="0"/>
          </a:p>
        </p:txBody>
      </p:sp>
    </p:spTree>
    <p:extLst>
      <p:ext uri="{BB962C8B-B14F-4D97-AF65-F5344CB8AC3E}">
        <p14:creationId xmlns:p14="http://schemas.microsoft.com/office/powerpoint/2010/main" val="39043484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spc="-300" dirty="0" smtClean="0"/>
              <a:t>Chaotic Mixing in the Ionosphere</a:t>
            </a:r>
            <a:endParaRPr lang="en-US" sz="3600" u="sng" spc="-300" dirty="0"/>
          </a:p>
        </p:txBody>
      </p:sp>
      <p:sp>
        <p:nvSpPr>
          <p:cNvPr id="5" name="Content Placeholder 2"/>
          <p:cNvSpPr txBox="1">
            <a:spLocks/>
          </p:cNvSpPr>
          <p:nvPr/>
        </p:nvSpPr>
        <p:spPr>
          <a:xfrm>
            <a:off x="914400" y="1447800"/>
            <a:ext cx="7772400" cy="4572000"/>
          </a:xfrm>
          <a:prstGeom prst="rect">
            <a:avLst/>
          </a:prstGeom>
        </p:spPr>
        <p:txBody>
          <a:bodyPr vert="horz">
            <a:normAutofit fontScale="92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nSpc>
                <a:spcPct val="150000"/>
              </a:lnSpc>
            </a:pPr>
            <a:r>
              <a:rPr lang="en-US" sz="3600" smtClean="0"/>
              <a:t>Project Overview</a:t>
            </a:r>
          </a:p>
          <a:p>
            <a:pPr lvl="1">
              <a:lnSpc>
                <a:spcPct val="150000"/>
              </a:lnSpc>
            </a:pPr>
            <a:r>
              <a:rPr lang="en-US" sz="3200" smtClean="0"/>
              <a:t>Background</a:t>
            </a:r>
          </a:p>
          <a:p>
            <a:pPr lvl="1">
              <a:lnSpc>
                <a:spcPct val="150000"/>
              </a:lnSpc>
            </a:pPr>
            <a:r>
              <a:rPr lang="en-US" sz="3200" smtClean="0"/>
              <a:t>Mathematical Model</a:t>
            </a:r>
          </a:p>
          <a:p>
            <a:pPr>
              <a:lnSpc>
                <a:spcPct val="150000"/>
              </a:lnSpc>
            </a:pPr>
            <a:r>
              <a:rPr lang="en-US" sz="3600" smtClean="0"/>
              <a:t>Initial Simulations</a:t>
            </a:r>
          </a:p>
          <a:p>
            <a:pPr>
              <a:lnSpc>
                <a:spcPct val="150000"/>
              </a:lnSpc>
            </a:pPr>
            <a:r>
              <a:rPr lang="en-US" sz="3600" smtClean="0"/>
              <a:t>Improved Simulations</a:t>
            </a:r>
          </a:p>
          <a:p>
            <a:pPr>
              <a:lnSpc>
                <a:spcPct val="150000"/>
              </a:lnSpc>
            </a:pPr>
            <a:r>
              <a:rPr lang="en-US" sz="3600" smtClean="0"/>
              <a:t>Future Directions</a:t>
            </a:r>
          </a:p>
          <a:p>
            <a:endParaRPr lang="en-US" smtClean="0"/>
          </a:p>
          <a:p>
            <a:endParaRPr lang="en-US" dirty="0"/>
          </a:p>
        </p:txBody>
      </p:sp>
    </p:spTree>
    <p:extLst>
      <p:ext uri="{BB962C8B-B14F-4D97-AF65-F5344CB8AC3E}">
        <p14:creationId xmlns:p14="http://schemas.microsoft.com/office/powerpoint/2010/main" val="2956031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Future Directions</a:t>
            </a:r>
            <a:endParaRPr lang="en-US" sz="3600" u="sng" dirty="0"/>
          </a:p>
        </p:txBody>
      </p:sp>
      <p:sp>
        <p:nvSpPr>
          <p:cNvPr id="7" name="Content Placeholder 2"/>
          <p:cNvSpPr txBox="1">
            <a:spLocks/>
          </p:cNvSpPr>
          <p:nvPr/>
        </p:nvSpPr>
        <p:spPr>
          <a:xfrm>
            <a:off x="914400" y="1447800"/>
            <a:ext cx="7772400" cy="4572000"/>
          </a:xfrm>
          <a:prstGeom prst="rect">
            <a:avLst/>
          </a:prstGeom>
        </p:spPr>
        <p:txBody>
          <a:bodyPr vert="horz">
            <a:normAutofit lnSpcReduction="1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r>
              <a:rPr lang="en-US" sz="2800" dirty="0"/>
              <a:t>Sample a larger range of perturbations to further investigate the stability of neutral dynamics and the range of their variability. </a:t>
            </a:r>
          </a:p>
          <a:p>
            <a:pPr marL="68580" indent="0">
              <a:buNone/>
            </a:pPr>
            <a:endParaRPr lang="en-US" sz="2800" dirty="0"/>
          </a:p>
          <a:p>
            <a:r>
              <a:rPr lang="en-US" sz="2800" dirty="0" smtClean="0"/>
              <a:t>Determine the</a:t>
            </a:r>
            <a:br>
              <a:rPr lang="en-US" sz="2800" dirty="0" smtClean="0"/>
            </a:br>
            <a:r>
              <a:rPr lang="en-US" sz="2800" dirty="0" smtClean="0"/>
              <a:t>most unstable</a:t>
            </a:r>
            <a:br>
              <a:rPr lang="en-US" sz="2800" dirty="0" smtClean="0"/>
            </a:br>
            <a:r>
              <a:rPr lang="en-US" sz="2800" dirty="0" smtClean="0"/>
              <a:t>eigenvalues and</a:t>
            </a:r>
            <a:br>
              <a:rPr lang="en-US" sz="2800" dirty="0" smtClean="0"/>
            </a:br>
            <a:r>
              <a:rPr lang="en-US" sz="2800" dirty="0" err="1" smtClean="0"/>
              <a:t>eigenfunctions</a:t>
            </a:r>
            <a:r>
              <a:rPr lang="en-US" sz="2800" dirty="0"/>
              <a:t/>
            </a:r>
            <a:br>
              <a:rPr lang="en-US" sz="2800" dirty="0"/>
            </a:br>
            <a:r>
              <a:rPr lang="en-US" sz="2800" dirty="0" smtClean="0"/>
              <a:t>of the system.</a:t>
            </a:r>
          </a:p>
          <a:p>
            <a:endParaRPr lang="en-US" dirty="0"/>
          </a:p>
        </p:txBody>
      </p:sp>
      <p:pic>
        <p:nvPicPr>
          <p:cNvPr id="4" name="10^-2about10_10_10.avi">
            <a:hlinkClick r:id="" action="ppaction://media"/>
          </p:cNvPr>
          <p:cNvPicPr>
            <a:picLocks noChangeAspect="1"/>
          </p:cNvPicPr>
          <p:nvPr>
            <a:videoFile r:link="rId1"/>
            <p:extLst>
              <p:ext uri="{DAA4B4D4-6D71-4841-9C94-3DE7FCFB9230}">
                <p14:media xmlns:p14="http://schemas.microsoft.com/office/powerpoint/2010/main" r:embed="rId2">
                  <p14:trim st="16396.4208" end="28813.1264"/>
                </p14:media>
              </p:ext>
            </p:extLst>
          </p:nvPr>
        </p:nvPicPr>
        <p:blipFill rotWithShape="1">
          <a:blip r:embed="rId4">
            <a:biLevel thresh="75000"/>
          </a:blip>
          <a:srcRect b="2872"/>
          <a:stretch>
            <a:fillRect/>
          </a:stretch>
        </p:blipFill>
        <p:spPr>
          <a:xfrm>
            <a:off x="4800600" y="3657600"/>
            <a:ext cx="3603812" cy="2659956"/>
          </a:xfrm>
          <a:prstGeom prst="rect">
            <a:avLst/>
          </a:prstGeom>
        </p:spPr>
      </p:pic>
    </p:spTree>
    <p:extLst>
      <p:ext uri="{BB962C8B-B14F-4D97-AF65-F5344CB8AC3E}">
        <p14:creationId xmlns:p14="http://schemas.microsoft.com/office/powerpoint/2010/main" val="213770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Acknowledgements</a:t>
            </a:r>
            <a:r>
              <a:rPr lang="en-US" dirty="0" smtClean="0"/>
              <a:t/>
            </a:r>
            <a:br>
              <a:rPr lang="en-US" dirty="0" smtClean="0"/>
            </a:br>
            <a:endParaRPr lang="en-US" dirty="0"/>
          </a:p>
        </p:txBody>
      </p:sp>
      <p:sp>
        <p:nvSpPr>
          <p:cNvPr id="3" name="Content Placeholder 2"/>
          <p:cNvSpPr>
            <a:spLocks noGrp="1"/>
          </p:cNvSpPr>
          <p:nvPr>
            <p:ph idx="1"/>
          </p:nvPr>
        </p:nvSpPr>
        <p:spPr>
          <a:xfrm>
            <a:off x="914400" y="1447800"/>
            <a:ext cx="7772400" cy="4572000"/>
          </a:xfrm>
        </p:spPr>
        <p:txBody>
          <a:bodyPr>
            <a:normAutofit/>
          </a:bodyPr>
          <a:lstStyle/>
          <a:p>
            <a:r>
              <a:rPr lang="en-US" sz="3200" dirty="0" smtClean="0"/>
              <a:t>NASA Space Grant</a:t>
            </a:r>
          </a:p>
          <a:p>
            <a:r>
              <a:rPr lang="en-US" sz="3200" dirty="0" err="1" smtClean="0"/>
              <a:t>Wenbo</a:t>
            </a:r>
            <a:r>
              <a:rPr lang="en-US" sz="3200" dirty="0" smtClean="0"/>
              <a:t> Tang - Mentor</a:t>
            </a:r>
          </a:p>
          <a:p>
            <a:r>
              <a:rPr lang="en-US" sz="3200" dirty="0" smtClean="0"/>
              <a:t>Evan </a:t>
            </a:r>
            <a:r>
              <a:rPr lang="en-US" sz="3200" dirty="0" err="1" smtClean="0"/>
              <a:t>Scannapieco</a:t>
            </a:r>
            <a:r>
              <a:rPr lang="en-US" sz="3200" dirty="0" smtClean="0"/>
              <a:t> – Co-mentor </a:t>
            </a:r>
            <a:endParaRPr lang="en-US" sz="3200" dirty="0"/>
          </a:p>
        </p:txBody>
      </p:sp>
    </p:spTree>
    <p:extLst>
      <p:ext uri="{BB962C8B-B14F-4D97-AF65-F5344CB8AC3E}">
        <p14:creationId xmlns:p14="http://schemas.microsoft.com/office/powerpoint/2010/main" val="39334131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762000" y="2933700"/>
            <a:ext cx="7772400" cy="990600"/>
          </a:xfrm>
        </p:spPr>
        <p:txBody>
          <a:bodyPr>
            <a:normAutofit fontScale="92500" lnSpcReduction="10000"/>
          </a:bodyPr>
          <a:lstStyle/>
          <a:p>
            <a:pPr marL="68580" indent="0" algn="ctr">
              <a:buNone/>
            </a:pPr>
            <a:r>
              <a:rPr lang="en-US" sz="6600" dirty="0" smtClean="0"/>
              <a:t>Questions</a:t>
            </a:r>
            <a:r>
              <a:rPr lang="en-US" sz="5400" dirty="0" smtClean="0"/>
              <a:t>?</a:t>
            </a:r>
            <a:endParaRPr lang="en-US" dirty="0"/>
          </a:p>
        </p:txBody>
      </p:sp>
    </p:spTree>
    <p:extLst>
      <p:ext uri="{BB962C8B-B14F-4D97-AF65-F5344CB8AC3E}">
        <p14:creationId xmlns:p14="http://schemas.microsoft.com/office/powerpoint/2010/main" val="20782400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spc="-300" dirty="0" smtClean="0"/>
              <a:t>Chaotic Mixing in the Ionosphere</a:t>
            </a:r>
            <a:endParaRPr lang="en-US" sz="3600" u="sng" spc="-300" dirty="0"/>
          </a:p>
        </p:txBody>
      </p:sp>
      <p:sp>
        <p:nvSpPr>
          <p:cNvPr id="5" name="Content Placeholder 2"/>
          <p:cNvSpPr txBox="1">
            <a:spLocks/>
          </p:cNvSpPr>
          <p:nvPr/>
        </p:nvSpPr>
        <p:spPr>
          <a:xfrm>
            <a:off x="914400" y="1447800"/>
            <a:ext cx="7772400" cy="4572000"/>
          </a:xfrm>
          <a:prstGeom prst="rect">
            <a:avLst/>
          </a:prstGeom>
        </p:spPr>
        <p:txBody>
          <a:bodyPr vert="horz">
            <a:normAutofit fontScale="92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nSpc>
                <a:spcPct val="150000"/>
              </a:lnSpc>
            </a:pPr>
            <a:r>
              <a:rPr lang="en-US" sz="3600" dirty="0" smtClean="0">
                <a:solidFill>
                  <a:srgbClr val="FF0000"/>
                </a:solidFill>
              </a:rPr>
              <a:t>Project Overview</a:t>
            </a:r>
          </a:p>
          <a:p>
            <a:pPr lvl="1">
              <a:lnSpc>
                <a:spcPct val="150000"/>
              </a:lnSpc>
            </a:pPr>
            <a:r>
              <a:rPr lang="en-US" sz="3200" dirty="0" smtClean="0">
                <a:solidFill>
                  <a:srgbClr val="FF0000"/>
                </a:solidFill>
              </a:rPr>
              <a:t>Background</a:t>
            </a:r>
          </a:p>
          <a:p>
            <a:pPr lvl="1">
              <a:lnSpc>
                <a:spcPct val="150000"/>
              </a:lnSpc>
            </a:pPr>
            <a:r>
              <a:rPr lang="en-US" sz="3200" dirty="0" smtClean="0">
                <a:solidFill>
                  <a:srgbClr val="FF0000"/>
                </a:solidFill>
              </a:rPr>
              <a:t>Mathematical Model</a:t>
            </a:r>
          </a:p>
          <a:p>
            <a:pPr>
              <a:lnSpc>
                <a:spcPct val="150000"/>
              </a:lnSpc>
            </a:pPr>
            <a:r>
              <a:rPr lang="en-US" sz="3600" dirty="0" smtClean="0"/>
              <a:t>Initial Simulations</a:t>
            </a:r>
          </a:p>
          <a:p>
            <a:pPr>
              <a:lnSpc>
                <a:spcPct val="150000"/>
              </a:lnSpc>
            </a:pPr>
            <a:r>
              <a:rPr lang="en-US" sz="3600" dirty="0" smtClean="0"/>
              <a:t>Improved Simulations</a:t>
            </a:r>
          </a:p>
          <a:p>
            <a:pPr>
              <a:lnSpc>
                <a:spcPct val="150000"/>
              </a:lnSpc>
            </a:pPr>
            <a:r>
              <a:rPr lang="en-US" sz="3600" dirty="0" smtClean="0"/>
              <a:t>Future Directions</a:t>
            </a:r>
          </a:p>
          <a:p>
            <a:endParaRPr lang="en-US" dirty="0" smtClean="0"/>
          </a:p>
          <a:p>
            <a:endParaRPr lang="en-US" dirty="0"/>
          </a:p>
        </p:txBody>
      </p:sp>
    </p:spTree>
    <p:extLst>
      <p:ext uri="{BB962C8B-B14F-4D97-AF65-F5344CB8AC3E}">
        <p14:creationId xmlns:p14="http://schemas.microsoft.com/office/powerpoint/2010/main" val="1693272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Background</a:t>
            </a:r>
            <a:endParaRPr lang="en-US" sz="3600" u="sng" dirty="0"/>
          </a:p>
        </p:txBody>
      </p:sp>
      <p:sp>
        <p:nvSpPr>
          <p:cNvPr id="3" name="Content Placeholder 2"/>
          <p:cNvSpPr>
            <a:spLocks noGrp="1"/>
          </p:cNvSpPr>
          <p:nvPr>
            <p:ph idx="1"/>
          </p:nvPr>
        </p:nvSpPr>
        <p:spPr>
          <a:xfrm>
            <a:off x="838200" y="1371600"/>
            <a:ext cx="7772400" cy="4572000"/>
          </a:xfrm>
        </p:spPr>
        <p:txBody>
          <a:bodyPr>
            <a:normAutofit/>
          </a:bodyPr>
          <a:lstStyle/>
          <a:p>
            <a:r>
              <a:rPr lang="en-US" sz="2400" dirty="0" smtClean="0"/>
              <a:t>The dynamics of the Earth’s ionosphere are of great interest because of their importance in space physics and telecommunications.</a:t>
            </a:r>
          </a:p>
          <a:p>
            <a:r>
              <a:rPr lang="en-US" sz="2400" dirty="0" smtClean="0"/>
              <a:t>Numerical simulations are a valuable tool for investigating the dynamics of the ionosphere at lower altitudes (E-F regions) because they are too low for orbiters and too high for weather balloons to take direct measurements</a:t>
            </a:r>
            <a:r>
              <a:rPr lang="en-US" sz="2400" dirty="0"/>
              <a:t>.</a:t>
            </a:r>
            <a:endParaRPr lang="en-US" sz="2400" dirty="0" smtClean="0"/>
          </a:p>
          <a:p>
            <a:endParaRPr lang="en-US" sz="2400" dirty="0"/>
          </a:p>
        </p:txBody>
      </p:sp>
    </p:spTree>
    <p:extLst>
      <p:ext uri="{BB962C8B-B14F-4D97-AF65-F5344CB8AC3E}">
        <p14:creationId xmlns:p14="http://schemas.microsoft.com/office/powerpoint/2010/main" val="3988961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u="sng" dirty="0" smtClean="0">
                <a:solidFill>
                  <a:schemeClr val="tx1"/>
                </a:solidFill>
              </a:rPr>
              <a:t>Model Outline</a:t>
            </a:r>
            <a:endParaRPr lang="en-US" sz="3600" u="sng" dirty="0">
              <a:solidFill>
                <a:schemeClr val="tx1"/>
              </a:solidFill>
            </a:endParaRPr>
          </a:p>
        </p:txBody>
      </p:sp>
      <p:sp>
        <p:nvSpPr>
          <p:cNvPr id="3" name="Content Placeholder 2"/>
          <p:cNvSpPr>
            <a:spLocks noGrp="1"/>
          </p:cNvSpPr>
          <p:nvPr>
            <p:ph idx="1"/>
          </p:nvPr>
        </p:nvSpPr>
        <p:spPr>
          <a:xfrm>
            <a:off x="685800" y="1295400"/>
            <a:ext cx="7772400" cy="4876800"/>
          </a:xfrm>
        </p:spPr>
        <p:txBody>
          <a:bodyPr>
            <a:noAutofit/>
          </a:bodyPr>
          <a:lstStyle/>
          <a:p>
            <a:pPr marL="457200" indent="-457200"/>
            <a:r>
              <a:rPr lang="en-US" sz="2000" dirty="0" smtClean="0"/>
              <a:t>We use observationally based parameters to describe the plasma in the ionosphere, and perturb the neutral atmospheric flow around mean dynamics.</a:t>
            </a:r>
            <a:endParaRPr lang="en-US" sz="2000" baseline="30000" dirty="0" smtClean="0"/>
          </a:p>
          <a:p>
            <a:pPr marL="457200" indent="-457200"/>
            <a:r>
              <a:rPr lang="en-US" sz="2000" dirty="0" smtClean="0"/>
              <a:t>We consider the bottom 100</a:t>
            </a:r>
            <a:r>
              <a:rPr lang="en-US" sz="2000" i="1" dirty="0" smtClean="0"/>
              <a:t>km</a:t>
            </a:r>
            <a:r>
              <a:rPr lang="en-US" sz="2000" dirty="0" smtClean="0"/>
              <a:t> of the mid-latitude ionosphere E and lower F region. In these regions, temperatures vary between 300</a:t>
            </a:r>
            <a:r>
              <a:rPr lang="en-US" sz="2000" i="1" dirty="0" smtClean="0"/>
              <a:t>K</a:t>
            </a:r>
            <a:r>
              <a:rPr lang="en-US" sz="2000" dirty="0" smtClean="0"/>
              <a:t>-1200</a:t>
            </a:r>
            <a:r>
              <a:rPr lang="en-US" sz="2000" i="1" dirty="0" smtClean="0"/>
              <a:t>K,</a:t>
            </a:r>
            <a:r>
              <a:rPr lang="en-US" sz="2000" dirty="0" smtClean="0"/>
              <a:t> and the number density for plasma varies roughly between 10</a:t>
            </a:r>
            <a:r>
              <a:rPr lang="en-US" sz="2000" baseline="30000" dirty="0" smtClean="0"/>
              <a:t>2</a:t>
            </a:r>
            <a:r>
              <a:rPr lang="en-US" sz="2000" dirty="0" smtClean="0"/>
              <a:t>-10</a:t>
            </a:r>
            <a:r>
              <a:rPr lang="en-US" sz="2000" baseline="30000" dirty="0" smtClean="0"/>
              <a:t>4</a:t>
            </a:r>
            <a:r>
              <a:rPr lang="en-US" sz="2000" i="1" dirty="0" smtClean="0"/>
              <a:t>cm</a:t>
            </a:r>
            <a:r>
              <a:rPr lang="en-US" sz="2000" baseline="30000" dirty="0" smtClean="0"/>
              <a:t>-3</a:t>
            </a:r>
            <a:r>
              <a:rPr lang="en-US" sz="2000" dirty="0" smtClean="0"/>
              <a:t>.</a:t>
            </a:r>
          </a:p>
          <a:p>
            <a:r>
              <a:rPr lang="en-US" sz="2000" dirty="0" smtClean="0"/>
              <a:t>We solve the coupled Lagrangian dynamics of the charged and neutral particles, and calculate the  ion density and electric potential throughout to the plasma to satisfy density transport and charge conservation assuming quasi-neutrality and a constant magnetic field.</a:t>
            </a:r>
            <a:endParaRPr lang="en-US" sz="2400" dirty="0"/>
          </a:p>
        </p:txBody>
      </p:sp>
    </p:spTree>
    <p:extLst>
      <p:ext uri="{BB962C8B-B14F-4D97-AF65-F5344CB8AC3E}">
        <p14:creationId xmlns:p14="http://schemas.microsoft.com/office/powerpoint/2010/main" val="2121970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dirty="0" smtClean="0"/>
              <a:t>Charged Particles ICs</a:t>
            </a:r>
            <a:endParaRPr lang="en-US" sz="3600" u="sng"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371600"/>
            <a:ext cx="7772400" cy="3262138"/>
          </a:xfrm>
        </p:spPr>
      </p:pic>
      <p:sp>
        <p:nvSpPr>
          <p:cNvPr id="10" name="Rectangle 9"/>
          <p:cNvSpPr/>
          <p:nvPr/>
        </p:nvSpPr>
        <p:spPr>
          <a:xfrm>
            <a:off x="1219200" y="4584918"/>
            <a:ext cx="6705600" cy="1815882"/>
          </a:xfrm>
          <a:prstGeom prst="rect">
            <a:avLst/>
          </a:prstGeom>
        </p:spPr>
        <p:txBody>
          <a:bodyPr wrap="square">
            <a:spAutoFit/>
          </a:bodyPr>
          <a:lstStyle/>
          <a:p>
            <a:r>
              <a:rPr lang="en-US" sz="1400" dirty="0" smtClean="0"/>
              <a:t>Initial profiles in dimensional units. </a:t>
            </a:r>
            <a:r>
              <a:rPr lang="en-US" sz="1400" b="1" dirty="0" smtClean="0"/>
              <a:t>(a) Plasma temperature</a:t>
            </a:r>
            <a:r>
              <a:rPr lang="en-US" sz="1400" dirty="0" smtClean="0"/>
              <a:t>. Black solid curve: ion temperature. Red dashed curve: electron temperature. </a:t>
            </a:r>
            <a:r>
              <a:rPr lang="en-US" sz="1400" b="1" dirty="0" smtClean="0"/>
              <a:t>(b) Ion density</a:t>
            </a:r>
            <a:r>
              <a:rPr lang="en-US" sz="1400" dirty="0" smtClean="0"/>
              <a:t>. </a:t>
            </a:r>
            <a:r>
              <a:rPr lang="en-US" sz="1400" b="1" dirty="0" smtClean="0"/>
              <a:t>(c) Normalized collision frequency</a:t>
            </a:r>
            <a:r>
              <a:rPr lang="en-US" sz="1400" dirty="0" smtClean="0"/>
              <a:t>. Black solid curve: ion. Red dashed curve: electron. </a:t>
            </a:r>
            <a:r>
              <a:rPr lang="en-US" sz="1400" b="1" dirty="0" smtClean="0"/>
              <a:t>(d) Reaction parameters</a:t>
            </a:r>
            <a:r>
              <a:rPr lang="en-US" sz="1400" dirty="0" smtClean="0"/>
              <a:t>. Black solid curve: production rate, coordinate at bottom of figure. Red dashed curve: recombination rate, coordinate at top of figure. Vertical axes are the same in all panels.</a:t>
            </a:r>
            <a:endParaRPr lang="en-US" sz="1400" dirty="0"/>
          </a:p>
        </p:txBody>
      </p:sp>
      <p:sp>
        <p:nvSpPr>
          <p:cNvPr id="12" name="Left Brace 11"/>
          <p:cNvSpPr/>
          <p:nvPr/>
        </p:nvSpPr>
        <p:spPr>
          <a:xfrm>
            <a:off x="685800" y="3352800"/>
            <a:ext cx="304800" cy="609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Left Brace 12"/>
          <p:cNvSpPr/>
          <p:nvPr/>
        </p:nvSpPr>
        <p:spPr>
          <a:xfrm rot="10800000">
            <a:off x="8447314" y="3352800"/>
            <a:ext cx="304800" cy="6096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17400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u="sng" dirty="0" smtClean="0"/>
              <a:t>Charged Particle Dynamics</a:t>
            </a:r>
            <a:endParaRPr lang="en-US" sz="3600"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371600"/>
                <a:ext cx="7848600" cy="5029200"/>
              </a:xfrm>
            </p:spPr>
            <p:txBody>
              <a:bodyPr>
                <a:normAutofit fontScale="92500" lnSpcReduction="20000"/>
              </a:bodyPr>
              <a:lstStyle/>
              <a:p>
                <a:pPr marL="0" indent="0">
                  <a:buNone/>
                </a:pPr>
                <a14:m>
                  <m:oMath xmlns:m="http://schemas.openxmlformats.org/officeDocument/2006/math">
                    <m:r>
                      <a:rPr lang="en-US" sz="2600" b="1" i="1" smtClean="0">
                        <a:latin typeface="Cambria Math"/>
                      </a:rPr>
                      <m:t>𝟎</m:t>
                    </m:r>
                    <m:r>
                      <a:rPr lang="en-US" sz="2600" b="0" i="1" smtClean="0">
                        <a:latin typeface="Cambria Math"/>
                      </a:rPr>
                      <m:t>=−</m:t>
                    </m:r>
                    <m:f>
                      <m:fPr>
                        <m:ctrlPr>
                          <a:rPr lang="en-US" sz="2600" b="0" i="1" smtClean="0">
                            <a:latin typeface="Cambria Math"/>
                          </a:rPr>
                        </m:ctrlPr>
                      </m:fPr>
                      <m:num>
                        <m:sSubSup>
                          <m:sSubSupPr>
                            <m:ctrlPr>
                              <a:rPr lang="en-US" sz="2600" b="0" i="1" smtClean="0">
                                <a:latin typeface="Cambria Math"/>
                              </a:rPr>
                            </m:ctrlPr>
                          </m:sSubSupPr>
                          <m:e>
                            <m:r>
                              <a:rPr lang="en-US" sz="2600" b="0" i="1" smtClean="0">
                                <a:latin typeface="Cambria Math"/>
                              </a:rPr>
                              <m:t>𝑘</m:t>
                            </m:r>
                          </m:e>
                          <m:sub>
                            <m:r>
                              <a:rPr lang="en-US" sz="2600" b="0" i="1" smtClean="0">
                                <a:latin typeface="Cambria Math"/>
                              </a:rPr>
                              <m:t>𝐵</m:t>
                            </m:r>
                          </m:sub>
                          <m:sup>
                            <m:r>
                              <a:rPr lang="en-US" sz="2600" b="0" i="1" smtClean="0">
                                <a:latin typeface="Cambria Math"/>
                              </a:rPr>
                              <m:t>′</m:t>
                            </m:r>
                          </m:sup>
                        </m:sSubSup>
                        <m:r>
                          <a:rPr lang="en-US" sz="2600" b="1" i="0" smtClean="0">
                            <a:latin typeface="Cambria Math"/>
                          </a:rPr>
                          <m:t>𝛁</m:t>
                        </m:r>
                        <m:d>
                          <m:dPr>
                            <m:ctrlPr>
                              <a:rPr lang="en-US" sz="2600" b="0" i="1" smtClean="0">
                                <a:latin typeface="Cambria Math"/>
                              </a:rPr>
                            </m:ctrlPr>
                          </m:dPr>
                          <m:e>
                            <m:r>
                              <a:rPr lang="en-US" sz="2600" b="0" i="1" smtClean="0">
                                <a:latin typeface="Cambria Math"/>
                              </a:rPr>
                              <m:t>𝑛</m:t>
                            </m:r>
                            <m:sSub>
                              <m:sSubPr>
                                <m:ctrlPr>
                                  <a:rPr lang="en-US" sz="2600" b="0" i="1" smtClean="0">
                                    <a:latin typeface="Cambria Math"/>
                                  </a:rPr>
                                </m:ctrlPr>
                              </m:sSubPr>
                              <m:e>
                                <m:r>
                                  <a:rPr lang="en-US" sz="2600" b="0" i="1" smtClean="0">
                                    <a:latin typeface="Cambria Math"/>
                                  </a:rPr>
                                  <m:t>𝑇</m:t>
                                </m:r>
                              </m:e>
                              <m:sub>
                                <m:r>
                                  <a:rPr lang="en-US" sz="2600" b="0" i="1" smtClean="0">
                                    <a:latin typeface="Cambria Math"/>
                                  </a:rPr>
                                  <m:t>𝑖</m:t>
                                </m:r>
                              </m:sub>
                            </m:sSub>
                          </m:e>
                        </m:d>
                      </m:num>
                      <m:den>
                        <m:r>
                          <a:rPr lang="en-US" sz="2600" b="0" i="1" smtClean="0">
                            <a:latin typeface="Cambria Math"/>
                          </a:rPr>
                          <m:t>𝑛</m:t>
                        </m:r>
                      </m:den>
                    </m:f>
                    <m:r>
                      <a:rPr lang="en-US" sz="2600" b="0" i="1" smtClean="0">
                        <a:latin typeface="Cambria Math"/>
                      </a:rPr>
                      <m:t>−</m:t>
                    </m:r>
                    <m:sSup>
                      <m:sSupPr>
                        <m:ctrlPr>
                          <a:rPr lang="en-US" sz="2600" b="0" i="1" smtClean="0">
                            <a:latin typeface="Cambria Math"/>
                          </a:rPr>
                        </m:ctrlPr>
                      </m:sSupPr>
                      <m:e>
                        <m:r>
                          <a:rPr lang="en-US" sz="2600" b="0" i="1" smtClean="0">
                            <a:latin typeface="Cambria Math"/>
                          </a:rPr>
                          <m:t>𝜙</m:t>
                        </m:r>
                      </m:e>
                      <m:sup>
                        <m:r>
                          <a:rPr lang="en-US" sz="2600" b="0" i="1" smtClean="0">
                            <a:latin typeface="Cambria Math"/>
                          </a:rPr>
                          <m:t>′</m:t>
                        </m:r>
                      </m:sup>
                    </m:sSup>
                    <m:r>
                      <a:rPr lang="en-US" sz="2600" b="1" i="0" smtClean="0">
                        <a:latin typeface="Cambria Math"/>
                      </a:rPr>
                      <m:t>𝛁</m:t>
                    </m:r>
                    <m:r>
                      <a:rPr lang="en-US" sz="2600" b="0" i="1" smtClean="0">
                        <a:latin typeface="Cambria Math"/>
                      </a:rPr>
                      <m:t>𝜙</m:t>
                    </m:r>
                    <m:r>
                      <a:rPr lang="en-US" sz="2600" b="0" i="1" smtClean="0">
                        <a:latin typeface="Cambria Math"/>
                      </a:rPr>
                      <m:t>+</m:t>
                    </m:r>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𝑖</m:t>
                        </m:r>
                      </m:sub>
                    </m:sSub>
                    <m:r>
                      <a:rPr lang="en-US" sz="2600" b="0" i="1" smtClean="0">
                        <a:latin typeface="Cambria Math"/>
                      </a:rPr>
                      <m:t>×</m:t>
                    </m:r>
                    <m:r>
                      <a:rPr lang="en-US" sz="2600" b="1" i="1" smtClean="0">
                        <a:latin typeface="Cambria Math"/>
                      </a:rPr>
                      <m:t>𝑩</m:t>
                    </m:r>
                    <m:r>
                      <a:rPr lang="en-US" sz="2600" b="0" i="1" smtClean="0">
                        <a:latin typeface="Cambria Math"/>
                      </a:rPr>
                      <m:t>+</m:t>
                    </m:r>
                    <m:sSub>
                      <m:sSubPr>
                        <m:ctrlPr>
                          <a:rPr lang="en-US" sz="2600" b="0" i="1" smtClean="0">
                            <a:latin typeface="Cambria Math"/>
                          </a:rPr>
                        </m:ctrlPr>
                      </m:sSubPr>
                      <m:e>
                        <m:r>
                          <a:rPr lang="en-US" sz="2600" b="0" i="1" smtClean="0">
                            <a:latin typeface="Cambria Math"/>
                          </a:rPr>
                          <m:t>𝜌</m:t>
                        </m:r>
                      </m:e>
                      <m:sub>
                        <m:r>
                          <a:rPr lang="en-US" sz="2600" b="0" i="1" smtClean="0">
                            <a:latin typeface="Cambria Math"/>
                          </a:rPr>
                          <m:t>𝑖</m:t>
                        </m:r>
                      </m:sub>
                    </m:sSub>
                    <m:d>
                      <m:dPr>
                        <m:ctrlPr>
                          <a:rPr lang="en-US" sz="2600" b="0" i="1" smtClean="0">
                            <a:latin typeface="Cambria Math"/>
                          </a:rPr>
                        </m:ctrlPr>
                      </m:dPr>
                      <m:e>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𝑛</m:t>
                            </m:r>
                          </m:sub>
                        </m:sSub>
                        <m:r>
                          <a:rPr lang="en-US" sz="2600" b="1" i="1" smtClean="0">
                            <a:latin typeface="Cambria Math"/>
                          </a:rPr>
                          <m:t>−</m:t>
                        </m:r>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𝑖</m:t>
                            </m:r>
                          </m:sub>
                        </m:sSub>
                      </m:e>
                    </m:d>
                    <m:r>
                      <a:rPr lang="en-US" sz="2600" b="1" i="1" smtClean="0">
                        <a:latin typeface="Cambria Math"/>
                      </a:rPr>
                      <m:t>+</m:t>
                    </m:r>
                    <m:sSup>
                      <m:sSupPr>
                        <m:ctrlPr>
                          <a:rPr lang="en-US" sz="2600" b="1" i="1" smtClean="0">
                            <a:latin typeface="Cambria Math"/>
                          </a:rPr>
                        </m:ctrlPr>
                      </m:sSupPr>
                      <m:e>
                        <m:r>
                          <a:rPr lang="en-US" sz="2600" b="1" i="1" smtClean="0">
                            <a:latin typeface="Cambria Math"/>
                          </a:rPr>
                          <m:t>𝒈</m:t>
                        </m:r>
                      </m:e>
                      <m:sup>
                        <m:r>
                          <a:rPr lang="en-US" sz="2600" b="1" i="1" smtClean="0">
                            <a:latin typeface="Cambria Math"/>
                          </a:rPr>
                          <m:t>′</m:t>
                        </m:r>
                      </m:sup>
                    </m:sSup>
                  </m:oMath>
                </a14:m>
                <a:r>
                  <a:rPr lang="en-US" sz="2600" b="1" dirty="0" smtClean="0"/>
                  <a:t>  </a:t>
                </a:r>
                <a:r>
                  <a:rPr lang="en-US" sz="2600" dirty="0" smtClean="0"/>
                  <a:t>[1]</a:t>
                </a:r>
              </a:p>
              <a:p>
                <a:pPr marL="0" indent="0">
                  <a:buNone/>
                </a:pPr>
                <a:endParaRPr lang="en-US" sz="2600" b="1" i="1" dirty="0" smtClean="0">
                  <a:latin typeface="Cambria Math"/>
                </a:endParaRPr>
              </a:p>
              <a:p>
                <a:pPr marL="0" indent="0">
                  <a:buNone/>
                </a:pPr>
                <a14:m>
                  <m:oMath xmlns:m="http://schemas.openxmlformats.org/officeDocument/2006/math">
                    <m:r>
                      <a:rPr lang="en-US" sz="2600" b="1" i="1" smtClean="0">
                        <a:latin typeface="Cambria Math"/>
                      </a:rPr>
                      <m:t>𝟎</m:t>
                    </m:r>
                    <m:r>
                      <a:rPr lang="en-US" sz="2600" b="0" i="1" smtClean="0">
                        <a:latin typeface="Cambria Math"/>
                      </a:rPr>
                      <m:t>=−</m:t>
                    </m:r>
                    <m:f>
                      <m:fPr>
                        <m:ctrlPr>
                          <a:rPr lang="en-US" sz="2600" b="0" i="1" smtClean="0">
                            <a:latin typeface="Cambria Math"/>
                          </a:rPr>
                        </m:ctrlPr>
                      </m:fPr>
                      <m:num>
                        <m:sSubSup>
                          <m:sSubSupPr>
                            <m:ctrlPr>
                              <a:rPr lang="en-US" sz="2600" b="0" i="1" smtClean="0">
                                <a:latin typeface="Cambria Math"/>
                              </a:rPr>
                            </m:ctrlPr>
                          </m:sSubSupPr>
                          <m:e>
                            <m:r>
                              <a:rPr lang="en-US" sz="2600" b="0" i="1" smtClean="0">
                                <a:latin typeface="Cambria Math"/>
                              </a:rPr>
                              <m:t>𝑘</m:t>
                            </m:r>
                          </m:e>
                          <m:sub>
                            <m:r>
                              <a:rPr lang="en-US" sz="2600" b="0" i="1" smtClean="0">
                                <a:latin typeface="Cambria Math"/>
                              </a:rPr>
                              <m:t>𝐵</m:t>
                            </m:r>
                          </m:sub>
                          <m:sup>
                            <m:r>
                              <a:rPr lang="en-US" sz="2600" b="0" i="1" smtClean="0">
                                <a:latin typeface="Cambria Math"/>
                              </a:rPr>
                              <m:t>′</m:t>
                            </m:r>
                          </m:sup>
                        </m:sSubSup>
                        <m:r>
                          <a:rPr lang="en-US" sz="2600" b="1" i="0" smtClean="0">
                            <a:latin typeface="Cambria Math"/>
                          </a:rPr>
                          <m:t>𝛁</m:t>
                        </m:r>
                        <m:d>
                          <m:dPr>
                            <m:ctrlPr>
                              <a:rPr lang="en-US" sz="2600" b="0" i="1" smtClean="0">
                                <a:latin typeface="Cambria Math"/>
                              </a:rPr>
                            </m:ctrlPr>
                          </m:dPr>
                          <m:e>
                            <m:r>
                              <a:rPr lang="en-US" sz="2600" b="0" i="1" smtClean="0">
                                <a:latin typeface="Cambria Math"/>
                              </a:rPr>
                              <m:t>𝑛</m:t>
                            </m:r>
                            <m:sSub>
                              <m:sSubPr>
                                <m:ctrlPr>
                                  <a:rPr lang="en-US" sz="2600" b="0" i="1" smtClean="0">
                                    <a:latin typeface="Cambria Math"/>
                                  </a:rPr>
                                </m:ctrlPr>
                              </m:sSubPr>
                              <m:e>
                                <m:r>
                                  <a:rPr lang="en-US" sz="2600" b="0" i="1" smtClean="0">
                                    <a:latin typeface="Cambria Math"/>
                                  </a:rPr>
                                  <m:t>𝑇</m:t>
                                </m:r>
                              </m:e>
                              <m:sub>
                                <m:r>
                                  <a:rPr lang="en-US" sz="2600" b="0" i="1" smtClean="0">
                                    <a:latin typeface="Cambria Math"/>
                                  </a:rPr>
                                  <m:t>𝑒</m:t>
                                </m:r>
                              </m:sub>
                            </m:sSub>
                          </m:e>
                        </m:d>
                      </m:num>
                      <m:den>
                        <m:r>
                          <a:rPr lang="en-US" sz="2600" b="0" i="1" smtClean="0">
                            <a:latin typeface="Cambria Math"/>
                          </a:rPr>
                          <m:t>𝑛</m:t>
                        </m:r>
                      </m:den>
                    </m:f>
                    <m:r>
                      <a:rPr lang="en-US" sz="2600" b="0" i="1" smtClean="0">
                        <a:latin typeface="Cambria Math"/>
                      </a:rPr>
                      <m:t>−</m:t>
                    </m:r>
                    <m:sSup>
                      <m:sSupPr>
                        <m:ctrlPr>
                          <a:rPr lang="en-US" sz="2600" b="0" i="1" smtClean="0">
                            <a:latin typeface="Cambria Math"/>
                          </a:rPr>
                        </m:ctrlPr>
                      </m:sSupPr>
                      <m:e>
                        <m:r>
                          <a:rPr lang="en-US" sz="2600" b="0" i="1" smtClean="0">
                            <a:latin typeface="Cambria Math"/>
                          </a:rPr>
                          <m:t>𝜙</m:t>
                        </m:r>
                      </m:e>
                      <m:sup>
                        <m:r>
                          <a:rPr lang="en-US" sz="2600" b="0" i="1" smtClean="0">
                            <a:latin typeface="Cambria Math"/>
                          </a:rPr>
                          <m:t>′</m:t>
                        </m:r>
                      </m:sup>
                    </m:sSup>
                    <m:r>
                      <a:rPr lang="en-US" sz="2600" b="1" i="0" smtClean="0">
                        <a:latin typeface="Cambria Math"/>
                      </a:rPr>
                      <m:t>𝛁</m:t>
                    </m:r>
                    <m:r>
                      <a:rPr lang="en-US" sz="2600" b="0" i="1" smtClean="0">
                        <a:latin typeface="Cambria Math"/>
                      </a:rPr>
                      <m:t>𝜙</m:t>
                    </m:r>
                    <m:r>
                      <a:rPr lang="en-US" sz="2600" b="1" i="1" smtClean="0">
                        <a:latin typeface="Cambria Math"/>
                      </a:rPr>
                      <m:t>−</m:t>
                    </m:r>
                    <m:sSub>
                      <m:sSubPr>
                        <m:ctrlPr>
                          <a:rPr lang="en-US" sz="2600" b="1" i="1" smtClean="0">
                            <a:latin typeface="Cambria Math"/>
                          </a:rPr>
                        </m:ctrlPr>
                      </m:sSubPr>
                      <m:e>
                        <m:r>
                          <a:rPr lang="en-US" sz="2600" b="1" i="1" smtClean="0">
                            <a:latin typeface="Cambria Math"/>
                          </a:rPr>
                          <m:t>𝒖</m:t>
                        </m:r>
                      </m:e>
                      <m:sub>
                        <m:r>
                          <a:rPr lang="en-US" sz="2600" b="1" i="1" smtClean="0">
                            <a:latin typeface="Cambria Math"/>
                          </a:rPr>
                          <m:t>𝒆</m:t>
                        </m:r>
                      </m:sub>
                    </m:sSub>
                    <m:r>
                      <a:rPr lang="en-US" sz="2600" b="0" i="1" smtClean="0">
                        <a:latin typeface="Cambria Math"/>
                      </a:rPr>
                      <m:t>×</m:t>
                    </m:r>
                    <m:r>
                      <a:rPr lang="en-US" sz="2600" b="1" i="1" smtClean="0">
                        <a:latin typeface="Cambria Math"/>
                      </a:rPr>
                      <m:t>𝑩</m:t>
                    </m:r>
                    <m:r>
                      <a:rPr lang="en-US" sz="2600" b="0" i="1" smtClean="0">
                        <a:latin typeface="Cambria Math"/>
                      </a:rPr>
                      <m:t>+</m:t>
                    </m:r>
                    <m:sSub>
                      <m:sSubPr>
                        <m:ctrlPr>
                          <a:rPr lang="en-US" sz="2600" b="0" i="1" smtClean="0">
                            <a:latin typeface="Cambria Math"/>
                          </a:rPr>
                        </m:ctrlPr>
                      </m:sSubPr>
                      <m:e>
                        <m:r>
                          <a:rPr lang="en-US" sz="2600" b="0" i="1" smtClean="0">
                            <a:latin typeface="Cambria Math"/>
                          </a:rPr>
                          <m:t>𝜌</m:t>
                        </m:r>
                      </m:e>
                      <m:sub>
                        <m:r>
                          <a:rPr lang="en-US" sz="2600" b="0" i="1" smtClean="0">
                            <a:latin typeface="Cambria Math"/>
                          </a:rPr>
                          <m:t>𝑒</m:t>
                        </m:r>
                      </m:sub>
                    </m:sSub>
                    <m:d>
                      <m:dPr>
                        <m:ctrlPr>
                          <a:rPr lang="en-US" sz="2600" b="0" i="1" smtClean="0">
                            <a:latin typeface="Cambria Math"/>
                          </a:rPr>
                        </m:ctrlPr>
                      </m:dPr>
                      <m:e>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𝑛</m:t>
                            </m:r>
                          </m:sub>
                        </m:sSub>
                        <m:r>
                          <a:rPr lang="en-US" sz="2600" b="1" i="1" smtClean="0">
                            <a:latin typeface="Cambria Math"/>
                          </a:rPr>
                          <m:t>−</m:t>
                        </m:r>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𝑖</m:t>
                            </m:r>
                          </m:sub>
                        </m:sSub>
                      </m:e>
                    </m:d>
                  </m:oMath>
                </a14:m>
                <a:r>
                  <a:rPr lang="en-US" sz="2600" b="1" dirty="0" smtClean="0"/>
                  <a:t>     </a:t>
                </a:r>
                <a:r>
                  <a:rPr lang="en-US" sz="2600" dirty="0" smtClean="0"/>
                  <a:t>[2]</a:t>
                </a:r>
              </a:p>
              <a:p>
                <a:pPr marL="0" indent="0">
                  <a:buNone/>
                </a:pPr>
                <a:endParaRPr lang="en-US" sz="2600" b="0" i="1" dirty="0" smtClean="0">
                  <a:latin typeface="Cambria Math"/>
                </a:endParaRPr>
              </a:p>
              <a:p>
                <a:pPr marL="0" indent="0">
                  <a:buNone/>
                </a:pPr>
                <a14:m>
                  <m:oMath xmlns:m="http://schemas.openxmlformats.org/officeDocument/2006/math">
                    <m:f>
                      <m:fPr>
                        <m:ctrlPr>
                          <a:rPr lang="en-US" sz="2600" b="0" i="1" smtClean="0">
                            <a:latin typeface="Cambria Math"/>
                          </a:rPr>
                        </m:ctrlPr>
                      </m:fPr>
                      <m:num>
                        <m:r>
                          <a:rPr lang="en-US" sz="2600" b="0" i="1" smtClean="0">
                            <a:latin typeface="Cambria Math"/>
                          </a:rPr>
                          <m:t>𝜕</m:t>
                        </m:r>
                        <m:r>
                          <a:rPr lang="en-US" sz="2600" b="0" i="1" smtClean="0">
                            <a:latin typeface="Cambria Math"/>
                          </a:rPr>
                          <m:t>𝑛</m:t>
                        </m:r>
                      </m:num>
                      <m:den>
                        <m:r>
                          <a:rPr lang="en-US" sz="2600" b="0" i="1" smtClean="0">
                            <a:latin typeface="Cambria Math"/>
                          </a:rPr>
                          <m:t>𝜕</m:t>
                        </m:r>
                        <m:r>
                          <a:rPr lang="en-US" sz="2600" b="0" i="1" smtClean="0">
                            <a:latin typeface="Cambria Math"/>
                          </a:rPr>
                          <m:t>𝑡</m:t>
                        </m:r>
                      </m:den>
                    </m:f>
                    <m:r>
                      <a:rPr lang="en-US" sz="2600" b="0" i="1" smtClean="0">
                        <a:latin typeface="Cambria Math"/>
                      </a:rPr>
                      <m:t>+</m:t>
                    </m:r>
                    <m:r>
                      <a:rPr lang="en-US" sz="2600" b="1" i="0" smtClean="0">
                        <a:latin typeface="Cambria Math"/>
                      </a:rPr>
                      <m:t>𝛁</m:t>
                    </m:r>
                    <m:r>
                      <a:rPr lang="en-US" sz="2600" b="0" i="1" smtClean="0">
                        <a:latin typeface="Cambria Math"/>
                      </a:rPr>
                      <m:t> ⋅</m:t>
                    </m:r>
                    <m:d>
                      <m:dPr>
                        <m:ctrlPr>
                          <a:rPr lang="en-US" sz="2600" b="0" i="1" smtClean="0">
                            <a:latin typeface="Cambria Math"/>
                          </a:rPr>
                        </m:ctrlPr>
                      </m:dPr>
                      <m:e>
                        <m:sSub>
                          <m:sSubPr>
                            <m:ctrlPr>
                              <a:rPr lang="en-US" sz="2600" b="0" i="1" smtClean="0">
                                <a:latin typeface="Cambria Math"/>
                              </a:rPr>
                            </m:ctrlPr>
                          </m:sSubPr>
                          <m:e>
                            <m:r>
                              <a:rPr lang="en-US" sz="2600" b="1" i="1" smtClean="0">
                                <a:latin typeface="Cambria Math"/>
                              </a:rPr>
                              <m:t>𝒖</m:t>
                            </m:r>
                          </m:e>
                          <m:sub>
                            <m:r>
                              <a:rPr lang="en-US" sz="2600" b="0" i="1" smtClean="0">
                                <a:latin typeface="Cambria Math"/>
                              </a:rPr>
                              <m:t>𝑖</m:t>
                            </m:r>
                          </m:sub>
                        </m:sSub>
                        <m:r>
                          <a:rPr lang="en-US" sz="2600" b="0" i="1" smtClean="0">
                            <a:latin typeface="Cambria Math"/>
                          </a:rPr>
                          <m:t>𝑛</m:t>
                        </m:r>
                      </m:e>
                    </m:d>
                    <m:r>
                      <a:rPr lang="en-US" sz="2600" b="0" i="1" smtClean="0">
                        <a:latin typeface="Cambria Math"/>
                      </a:rPr>
                      <m:t>=</m:t>
                    </m:r>
                    <m:sSup>
                      <m:sSupPr>
                        <m:ctrlPr>
                          <a:rPr lang="en-US" sz="2600" b="0" i="1" smtClean="0">
                            <a:latin typeface="Cambria Math"/>
                          </a:rPr>
                        </m:ctrlPr>
                      </m:sSupPr>
                      <m:e>
                        <m:r>
                          <a:rPr lang="en-US" sz="2600" b="0" i="1" smtClean="0">
                            <a:latin typeface="Cambria Math"/>
                          </a:rPr>
                          <m:t>𝑃</m:t>
                        </m:r>
                      </m:e>
                      <m:sup>
                        <m:r>
                          <a:rPr lang="en-US" sz="2600" b="0" i="1" smtClean="0">
                            <a:latin typeface="Cambria Math"/>
                          </a:rPr>
                          <m:t>′</m:t>
                        </m:r>
                      </m:sup>
                    </m:sSup>
                    <m:r>
                      <a:rPr lang="en-US" sz="2600" b="0" i="1" smtClean="0">
                        <a:latin typeface="Cambria Math"/>
                      </a:rPr>
                      <m:t>𝑝</m:t>
                    </m:r>
                    <m:r>
                      <a:rPr lang="en-US" sz="2600" b="0" i="1" smtClean="0">
                        <a:latin typeface="Cambria Math"/>
                      </a:rPr>
                      <m:t>−</m:t>
                    </m:r>
                    <m:sSup>
                      <m:sSupPr>
                        <m:ctrlPr>
                          <a:rPr lang="en-US" sz="2600" b="0" i="1" smtClean="0">
                            <a:latin typeface="Cambria Math"/>
                          </a:rPr>
                        </m:ctrlPr>
                      </m:sSupPr>
                      <m:e>
                        <m:r>
                          <a:rPr lang="en-US" sz="2600" b="0" i="1" smtClean="0">
                            <a:latin typeface="Cambria Math"/>
                          </a:rPr>
                          <m:t>𝐿</m:t>
                        </m:r>
                      </m:e>
                      <m:sup>
                        <m:r>
                          <a:rPr lang="en-US" sz="2600" b="0" i="1" smtClean="0">
                            <a:latin typeface="Cambria Math"/>
                          </a:rPr>
                          <m:t>′</m:t>
                        </m:r>
                      </m:sup>
                    </m:sSup>
                    <m:r>
                      <a:rPr lang="en-US" sz="2600" b="0" i="1" smtClean="0">
                        <a:latin typeface="Cambria Math"/>
                      </a:rPr>
                      <m:t>𝑛</m:t>
                    </m:r>
                  </m:oMath>
                </a14:m>
                <a:r>
                  <a:rPr lang="en-US" sz="2600" b="0" dirty="0" smtClean="0"/>
                  <a:t> 		[3]</a:t>
                </a:r>
              </a:p>
              <a:p>
                <a:pPr marL="0" indent="0">
                  <a:buNone/>
                </a:pPr>
                <a:endParaRPr lang="en-US" sz="2600" b="0" i="1" dirty="0" smtClean="0">
                  <a:latin typeface="Cambria Math"/>
                </a:endParaRPr>
              </a:p>
              <a:p>
                <a:pPr marL="0" indent="0">
                  <a:buNone/>
                </a:pPr>
                <a14:m>
                  <m:oMath xmlns:m="http://schemas.openxmlformats.org/officeDocument/2006/math">
                    <m:r>
                      <a:rPr lang="en-US" sz="2600" b="0" i="1" smtClean="0">
                        <a:latin typeface="Cambria Math"/>
                      </a:rPr>
                      <m:t>0=</m:t>
                    </m:r>
                    <m:r>
                      <a:rPr lang="en-US" sz="2600" b="1" i="0" smtClean="0">
                        <a:latin typeface="Cambria Math"/>
                      </a:rPr>
                      <m:t>𝛁</m:t>
                    </m:r>
                    <m:r>
                      <a:rPr lang="en-US" sz="2600" b="0" i="1" smtClean="0">
                        <a:latin typeface="Cambria Math"/>
                      </a:rPr>
                      <m:t>⋅[</m:t>
                    </m:r>
                    <m:r>
                      <a:rPr lang="en-US" sz="2600" b="0" i="1" smtClean="0">
                        <a:latin typeface="Cambria Math"/>
                      </a:rPr>
                      <m:t>𝑒𝑛</m:t>
                    </m:r>
                    <m:d>
                      <m:dPr>
                        <m:ctrlPr>
                          <a:rPr lang="en-US" sz="2600" b="0" i="1" smtClean="0">
                            <a:latin typeface="Cambria Math"/>
                          </a:rPr>
                        </m:ctrlPr>
                      </m:dPr>
                      <m:e>
                        <m:sSub>
                          <m:sSubPr>
                            <m:ctrlPr>
                              <a:rPr lang="en-US" sz="2600" b="1" i="1" smtClean="0">
                                <a:latin typeface="Cambria Math"/>
                              </a:rPr>
                            </m:ctrlPr>
                          </m:sSubPr>
                          <m:e>
                            <m:r>
                              <a:rPr lang="en-US" sz="2600" b="1" i="1" smtClean="0">
                                <a:latin typeface="Cambria Math"/>
                              </a:rPr>
                              <m:t>𝒖</m:t>
                            </m:r>
                          </m:e>
                          <m:sub>
                            <m:r>
                              <a:rPr lang="en-US" sz="2600" b="1" i="1" smtClean="0">
                                <a:latin typeface="Cambria Math"/>
                              </a:rPr>
                              <m:t>𝒊</m:t>
                            </m:r>
                          </m:sub>
                        </m:sSub>
                        <m:r>
                          <a:rPr lang="en-US" sz="2600" b="0" i="1" smtClean="0">
                            <a:latin typeface="Cambria Math"/>
                          </a:rPr>
                          <m:t>−</m:t>
                        </m:r>
                        <m:sSub>
                          <m:sSubPr>
                            <m:ctrlPr>
                              <a:rPr lang="en-US" sz="2600" b="1" i="1" smtClean="0">
                                <a:latin typeface="Cambria Math"/>
                              </a:rPr>
                            </m:ctrlPr>
                          </m:sSubPr>
                          <m:e>
                            <m:r>
                              <a:rPr lang="en-US" sz="2600" b="1" i="1" smtClean="0">
                                <a:latin typeface="Cambria Math"/>
                              </a:rPr>
                              <m:t>𝒖</m:t>
                            </m:r>
                          </m:e>
                          <m:sub>
                            <m:r>
                              <a:rPr lang="en-US" sz="2600" b="0" i="1" smtClean="0">
                                <a:latin typeface="Cambria Math"/>
                              </a:rPr>
                              <m:t>𝑒</m:t>
                            </m:r>
                          </m:sub>
                        </m:sSub>
                      </m:e>
                    </m:d>
                    <m:r>
                      <a:rPr lang="en-US" sz="2600" b="0" i="1" smtClean="0">
                        <a:latin typeface="Cambria Math"/>
                      </a:rPr>
                      <m:t>]</m:t>
                    </m:r>
                  </m:oMath>
                </a14:m>
                <a:r>
                  <a:rPr lang="en-US" sz="2600" dirty="0" smtClean="0"/>
                  <a:t> 			[4]		</a:t>
                </a:r>
              </a:p>
              <a:p>
                <a:pPr marL="0" indent="0">
                  <a:buNone/>
                </a:pPr>
                <a:endParaRPr lang="en-US" sz="1800" b="0" dirty="0" smtClean="0"/>
              </a:p>
              <a:p>
                <a:pPr marL="0" indent="0">
                  <a:buNone/>
                </a:pPr>
                <a:r>
                  <a:rPr lang="en-US" sz="1800" b="0" dirty="0" smtClean="0"/>
                  <a:t>* </a:t>
                </a:r>
                <a14:m>
                  <m:oMath xmlns:m="http://schemas.openxmlformats.org/officeDocument/2006/math">
                    <m:sSub>
                      <m:sSubPr>
                        <m:ctrlPr>
                          <a:rPr lang="en-US" sz="1800" b="0" i="1" smtClean="0">
                            <a:latin typeface="Cambria Math"/>
                          </a:rPr>
                        </m:ctrlPr>
                      </m:sSubPr>
                      <m:e>
                        <m:r>
                          <a:rPr lang="en-US" sz="1800" b="0" i="1" smtClean="0">
                            <a:latin typeface="Cambria Math"/>
                          </a:rPr>
                          <m:t>𝑘</m:t>
                        </m:r>
                      </m:e>
                      <m:sub>
                        <m:r>
                          <a:rPr lang="en-US" sz="1800" b="0" i="1" smtClean="0">
                            <a:latin typeface="Cambria Math"/>
                          </a:rPr>
                          <m:t>𝐵</m:t>
                        </m:r>
                      </m:sub>
                    </m:sSub>
                  </m:oMath>
                </a14:m>
                <a:r>
                  <a:rPr lang="en-US" sz="1800" dirty="0" smtClean="0"/>
                  <a:t> = Boltzmann constant</a:t>
                </a:r>
              </a:p>
              <a:p>
                <a:pPr marL="0" indent="0">
                  <a:buNone/>
                </a:pPr>
                <a:r>
                  <a:rPr lang="en-US" sz="1800" b="0" dirty="0" smtClean="0"/>
                  <a:t>* </a:t>
                </a:r>
                <a14:m>
                  <m:oMath xmlns:m="http://schemas.openxmlformats.org/officeDocument/2006/math">
                    <m:sSup>
                      <m:sSupPr>
                        <m:ctrlPr>
                          <a:rPr lang="en-US" sz="1800" b="0" i="1" smtClean="0">
                            <a:latin typeface="Cambria Math"/>
                          </a:rPr>
                        </m:ctrlPr>
                      </m:sSupPr>
                      <m:e>
                        <m:r>
                          <a:rPr lang="en-US" sz="1800" b="0" i="1" smtClean="0">
                            <a:latin typeface="Cambria Math"/>
                          </a:rPr>
                          <m:t>𝜙</m:t>
                        </m:r>
                      </m:e>
                      <m:sup>
                        <m:r>
                          <a:rPr lang="en-US" sz="1800" b="0" i="1" smtClean="0">
                            <a:latin typeface="Cambria Math"/>
                          </a:rPr>
                          <m:t>′</m:t>
                        </m:r>
                      </m:sup>
                    </m:sSup>
                  </m:oMath>
                </a14:m>
                <a:r>
                  <a:rPr lang="en-US" sz="1800" dirty="0" smtClean="0"/>
                  <a:t> = electrostatic potential</a:t>
                </a:r>
              </a:p>
              <a:p>
                <a:pPr marL="0" indent="0">
                  <a:buNone/>
                </a:pPr>
                <a:r>
                  <a:rPr lang="en-US" sz="1800" dirty="0" smtClean="0"/>
                  <a:t>* </a:t>
                </a:r>
                <a14:m>
                  <m:oMath xmlns:m="http://schemas.openxmlformats.org/officeDocument/2006/math">
                    <m:r>
                      <a:rPr lang="en-US" sz="1800" b="0" i="1" smtClean="0">
                        <a:latin typeface="Cambria Math"/>
                      </a:rPr>
                      <m:t>𝜌</m:t>
                    </m:r>
                  </m:oMath>
                </a14:m>
                <a:r>
                  <a:rPr lang="en-US" sz="1800" dirty="0" smtClean="0"/>
                  <a:t> = normalized collision frequency</a:t>
                </a:r>
              </a:p>
              <a:p>
                <a:pPr marL="0" indent="0">
                  <a:buNone/>
                </a:pPr>
                <a:r>
                  <a:rPr lang="en-US" sz="1800" dirty="0" smtClean="0"/>
                  <a:t>* </a:t>
                </a:r>
                <a:r>
                  <a:rPr lang="en-US" sz="1800" i="1" dirty="0" smtClean="0"/>
                  <a:t>P</a:t>
                </a:r>
                <a:r>
                  <a:rPr lang="en-US" sz="1800" baseline="30000" dirty="0" smtClean="0"/>
                  <a:t>’</a:t>
                </a:r>
                <a:r>
                  <a:rPr lang="en-US" sz="1800" dirty="0" smtClean="0"/>
                  <a:t>/</a:t>
                </a:r>
                <a:r>
                  <a:rPr lang="en-US" sz="1800" i="1" dirty="0" smtClean="0"/>
                  <a:t>L</a:t>
                </a:r>
                <a:r>
                  <a:rPr lang="en-US" sz="1800" dirty="0" smtClean="0"/>
                  <a:t>’ = Loss/Production rates</a:t>
                </a:r>
              </a:p>
              <a:p>
                <a:pPr marL="0" indent="0">
                  <a:buNone/>
                </a:pPr>
                <a:endParaRPr lang="en-US" baseline="-25000" dirty="0" smtClean="0"/>
              </a:p>
              <a:p>
                <a:pPr marL="0" indent="0">
                  <a:buNone/>
                </a:pPr>
                <a:endParaRPr lang="en-US"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371600"/>
                <a:ext cx="7848600" cy="5029200"/>
              </a:xfrm>
              <a:blipFill rotWithShape="1">
                <a:blip r:embed="rId2"/>
                <a:stretch>
                  <a:fillRect l="-466" r="-466"/>
                </a:stretch>
              </a:blipFill>
            </p:spPr>
            <p:txBody>
              <a:bodyPr/>
              <a:lstStyle/>
              <a:p>
                <a:r>
                  <a:rPr lang="en-US">
                    <a:noFill/>
                  </a:rPr>
                  <a:t> </a:t>
                </a:r>
              </a:p>
            </p:txBody>
          </p:sp>
        </mc:Fallback>
      </mc:AlternateContent>
    </p:spTree>
    <p:extLst>
      <p:ext uri="{BB962C8B-B14F-4D97-AF65-F5344CB8AC3E}">
        <p14:creationId xmlns:p14="http://schemas.microsoft.com/office/powerpoint/2010/main" val="3481874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600" u="sng" dirty="0" smtClean="0"/>
              <a:t>Neutral Particle Dynamics</a:t>
            </a:r>
            <a:endParaRPr lang="en-US" sz="3600" u="sng"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600200"/>
                <a:ext cx="7772400" cy="4755360"/>
              </a:xfrm>
            </p:spPr>
            <p:txBody>
              <a:bodyPr>
                <a:normAutofit fontScale="85000" lnSpcReduction="10000"/>
              </a:bodyPr>
              <a:lstStyle/>
              <a:p>
                <a:pPr marL="0" indent="0">
                  <a:buNone/>
                </a:pPr>
                <a14:m>
                  <m:oMath xmlns:m="http://schemas.openxmlformats.org/officeDocument/2006/math">
                    <m:f>
                      <m:fPr>
                        <m:ctrlPr>
                          <a:rPr lang="en-US" sz="2600" b="0" i="1" smtClean="0">
                            <a:latin typeface="Cambria Math"/>
                          </a:rPr>
                        </m:ctrlPr>
                      </m:fPr>
                      <m:num>
                        <m:sSubSup>
                          <m:sSubSupPr>
                            <m:ctrlPr>
                              <a:rPr lang="en-US" sz="2600" b="0" i="1" smtClean="0">
                                <a:latin typeface="Cambria Math"/>
                              </a:rPr>
                            </m:ctrlPr>
                          </m:sSubSupPr>
                          <m:e>
                            <m:r>
                              <a:rPr lang="en-US" sz="2600" b="0" i="1" smtClean="0">
                                <a:latin typeface="Cambria Math"/>
                              </a:rPr>
                              <m:t>𝜕</m:t>
                            </m:r>
                            <m:r>
                              <a:rPr lang="en-US" sz="2600" b="1" i="1" smtClean="0">
                                <a:latin typeface="Cambria Math"/>
                              </a:rPr>
                              <m:t>𝒖</m:t>
                            </m:r>
                          </m:e>
                          <m:sub>
                            <m:r>
                              <a:rPr lang="en-US" sz="2600" b="0" i="1" smtClean="0">
                                <a:latin typeface="Cambria Math"/>
                              </a:rPr>
                              <m:t>𝑛</m:t>
                            </m:r>
                          </m:sub>
                          <m:sup/>
                        </m:sSubSup>
                      </m:num>
                      <m:den>
                        <m:r>
                          <a:rPr lang="en-US" sz="2600" b="0" i="1" smtClean="0">
                            <a:latin typeface="Cambria Math"/>
                          </a:rPr>
                          <m:t>𝜕</m:t>
                        </m:r>
                        <m:r>
                          <a:rPr lang="en-US" sz="2600" b="0" i="1" smtClean="0">
                            <a:latin typeface="Cambria Math"/>
                          </a:rPr>
                          <m:t>𝑡</m:t>
                        </m:r>
                      </m:den>
                    </m:f>
                    <m:r>
                      <a:rPr lang="en-US" sz="2600" b="0" i="1" smtClean="0">
                        <a:latin typeface="Cambria Math"/>
                      </a:rPr>
                      <m:t>+</m:t>
                    </m:r>
                    <m:sSub>
                      <m:sSubPr>
                        <m:ctrlPr>
                          <a:rPr lang="en-US" sz="2600" b="0" i="1" smtClean="0">
                            <a:latin typeface="Cambria Math"/>
                          </a:rPr>
                        </m:ctrlPr>
                      </m:sSubPr>
                      <m:e>
                        <m:r>
                          <a:rPr lang="en-US" sz="2600" b="1" i="1" smtClean="0">
                            <a:latin typeface="Cambria Math"/>
                          </a:rPr>
                          <m:t>𝒖</m:t>
                        </m:r>
                      </m:e>
                      <m:sub>
                        <m:r>
                          <a:rPr lang="en-US" sz="2600" b="0" i="1" smtClean="0">
                            <a:latin typeface="Cambria Math"/>
                          </a:rPr>
                          <m:t>𝑛</m:t>
                        </m:r>
                      </m:sub>
                    </m:sSub>
                    <m:r>
                      <a:rPr lang="en-US" sz="2600" b="0" i="1" smtClean="0">
                        <a:latin typeface="Cambria Math"/>
                      </a:rPr>
                      <m:t>⋅</m:t>
                    </m:r>
                    <m:r>
                      <a:rPr lang="en-US" sz="2600" b="1" i="0" smtClean="0">
                        <a:latin typeface="Cambria Math"/>
                      </a:rPr>
                      <m:t>𝛁</m:t>
                    </m:r>
                    <m:sSub>
                      <m:sSubPr>
                        <m:ctrlPr>
                          <a:rPr lang="en-US" sz="2600" b="0" i="1" smtClean="0">
                            <a:latin typeface="Cambria Math"/>
                          </a:rPr>
                        </m:ctrlPr>
                      </m:sSubPr>
                      <m:e>
                        <m:r>
                          <a:rPr lang="en-US" sz="2600" b="1" i="1" smtClean="0">
                            <a:latin typeface="Cambria Math"/>
                          </a:rPr>
                          <m:t>𝒖</m:t>
                        </m:r>
                      </m:e>
                      <m:sub>
                        <m:r>
                          <m:rPr>
                            <m:sty m:val="p"/>
                          </m:rPr>
                          <a:rPr lang="en-US" sz="2600" b="0" i="0" smtClean="0">
                            <a:latin typeface="Cambria Math"/>
                          </a:rPr>
                          <m:t>n</m:t>
                        </m:r>
                      </m:sub>
                    </m:sSub>
                    <m:r>
                      <a:rPr lang="en-US" sz="2600" b="0" i="0" smtClean="0">
                        <a:latin typeface="Cambria Math"/>
                      </a:rPr>
                      <m:t>=−</m:t>
                    </m:r>
                    <m:r>
                      <a:rPr lang="en-US" sz="2600" b="1" i="0" smtClean="0">
                        <a:latin typeface="Cambria Math"/>
                      </a:rPr>
                      <m:t>𝛁</m:t>
                    </m:r>
                    <m:r>
                      <a:rPr lang="en-US" sz="2600" b="0" i="1" smtClean="0">
                        <a:latin typeface="Cambria Math"/>
                      </a:rPr>
                      <m:t>𝑝</m:t>
                    </m:r>
                    <m:r>
                      <a:rPr lang="en-US" sz="2600" b="0" i="1" smtClean="0">
                        <a:latin typeface="Cambria Math"/>
                      </a:rPr>
                      <m:t>+</m:t>
                    </m:r>
                    <m:f>
                      <m:fPr>
                        <m:ctrlPr>
                          <a:rPr lang="en-US" sz="2600" b="0" i="1" smtClean="0">
                            <a:latin typeface="Cambria Math"/>
                          </a:rPr>
                        </m:ctrlPr>
                      </m:fPr>
                      <m:num>
                        <m:r>
                          <a:rPr lang="en-US" sz="2600" b="0" i="1" smtClean="0">
                            <a:latin typeface="Cambria Math"/>
                          </a:rPr>
                          <m:t>1</m:t>
                        </m:r>
                      </m:num>
                      <m:den>
                        <m:r>
                          <a:rPr lang="en-US" sz="2600" b="0" i="1" smtClean="0">
                            <a:latin typeface="Cambria Math"/>
                          </a:rPr>
                          <m:t>𝑅𝑒</m:t>
                        </m:r>
                      </m:den>
                    </m:f>
                    <m:sSup>
                      <m:sSupPr>
                        <m:ctrlPr>
                          <a:rPr lang="en-US" sz="2600" b="0" i="1" smtClean="0">
                            <a:latin typeface="Cambria Math"/>
                          </a:rPr>
                        </m:ctrlPr>
                      </m:sSupPr>
                      <m:e>
                        <m:r>
                          <a:rPr lang="en-US" sz="2600" b="0" i="0" smtClean="0">
                            <a:latin typeface="Cambria Math"/>
                          </a:rPr>
                          <m:t>𝛻</m:t>
                        </m:r>
                      </m:e>
                      <m:sup>
                        <m:r>
                          <a:rPr lang="en-US" sz="2600" b="0" i="1" smtClean="0">
                            <a:latin typeface="Cambria Math"/>
                          </a:rPr>
                          <m:t>2</m:t>
                        </m:r>
                      </m:sup>
                    </m:sSup>
                    <m:sSub>
                      <m:sSubPr>
                        <m:ctrlPr>
                          <a:rPr lang="en-US" sz="2600" b="0" i="1" smtClean="0">
                            <a:latin typeface="Cambria Math"/>
                          </a:rPr>
                        </m:ctrlPr>
                      </m:sSubPr>
                      <m:e>
                        <m:r>
                          <a:rPr lang="en-US" sz="2600" b="1" i="1" smtClean="0">
                            <a:latin typeface="Cambria Math"/>
                          </a:rPr>
                          <m:t>𝒖</m:t>
                        </m:r>
                      </m:e>
                      <m:sub>
                        <m:r>
                          <a:rPr lang="en-US" sz="2600" b="0" i="1" smtClean="0">
                            <a:latin typeface="Cambria Math"/>
                          </a:rPr>
                          <m:t>𝑛</m:t>
                        </m:r>
                      </m:sub>
                    </m:sSub>
                    <m:r>
                      <a:rPr lang="en-US" sz="2600" b="0" i="1" smtClean="0">
                        <a:latin typeface="Cambria Math"/>
                      </a:rPr>
                      <m:t>+</m:t>
                    </m:r>
                    <m:r>
                      <a:rPr lang="en-US" sz="2600" b="1" i="1" smtClean="0">
                        <a:latin typeface="Cambria Math"/>
                      </a:rPr>
                      <m:t>𝒇</m:t>
                    </m:r>
                  </m:oMath>
                </a14:m>
                <a:r>
                  <a:rPr lang="en-US" sz="2600" b="1" dirty="0" smtClean="0"/>
                  <a:t>           </a:t>
                </a:r>
                <a:r>
                  <a:rPr lang="en-US" sz="2600" dirty="0" smtClean="0"/>
                  <a:t>[5]</a:t>
                </a:r>
                <a:r>
                  <a:rPr lang="en-US" sz="2600" b="1" dirty="0" smtClean="0"/>
                  <a:t>   </a:t>
                </a:r>
              </a:p>
              <a:p>
                <a:pPr marL="0" indent="0">
                  <a:buNone/>
                </a:pPr>
                <a:endParaRPr lang="en-US" sz="2600" b="1" dirty="0" smtClean="0"/>
              </a:p>
              <a:p>
                <a:pPr marL="0" indent="0">
                  <a:buNone/>
                  <a:tabLst>
                    <a:tab pos="6286500" algn="l"/>
                  </a:tabLst>
                </a:pPr>
                <a14:m>
                  <m:oMath xmlns:m="http://schemas.openxmlformats.org/officeDocument/2006/math">
                    <m:r>
                      <a:rPr lang="en-US" sz="2600" b="1" i="0" smtClean="0">
                        <a:latin typeface="Cambria Math"/>
                      </a:rPr>
                      <m:t>𝛁</m:t>
                    </m:r>
                    <m:r>
                      <a:rPr lang="en-US" sz="2600" b="1" i="1" smtClean="0">
                        <a:latin typeface="Cambria Math"/>
                      </a:rPr>
                      <m:t>⋅</m:t>
                    </m:r>
                    <m:sSub>
                      <m:sSubPr>
                        <m:ctrlPr>
                          <a:rPr lang="en-US" sz="2600" b="0" i="1" smtClean="0">
                            <a:latin typeface="Cambria Math"/>
                          </a:rPr>
                        </m:ctrlPr>
                      </m:sSubPr>
                      <m:e>
                        <m:r>
                          <a:rPr lang="en-US" sz="2600" b="1" i="1" smtClean="0">
                            <a:latin typeface="Cambria Math"/>
                          </a:rPr>
                          <m:t>𝒖</m:t>
                        </m:r>
                      </m:e>
                      <m:sub>
                        <m:r>
                          <a:rPr lang="en-US" sz="2600" b="0" i="1" smtClean="0">
                            <a:latin typeface="Cambria Math"/>
                          </a:rPr>
                          <m:t>𝑛</m:t>
                        </m:r>
                      </m:sub>
                    </m:sSub>
                    <m:r>
                      <a:rPr lang="en-US" sz="2600" b="0" i="1" smtClean="0">
                        <a:latin typeface="Cambria Math"/>
                      </a:rPr>
                      <m:t>=0</m:t>
                    </m:r>
                  </m:oMath>
                </a14:m>
                <a:r>
                  <a:rPr lang="en-US" sz="2600" b="1" dirty="0" smtClean="0"/>
                  <a:t>	</a:t>
                </a:r>
                <a:r>
                  <a:rPr lang="en-US" sz="2600" dirty="0" smtClean="0"/>
                  <a:t>[6]</a:t>
                </a:r>
              </a:p>
              <a:p>
                <a:pPr marL="0" indent="0">
                  <a:buNone/>
                </a:pPr>
                <a:endParaRPr lang="en-US" sz="2400" b="1" dirty="0"/>
              </a:p>
              <a:p>
                <a:pPr marL="0" indent="0">
                  <a:buNone/>
                </a:pPr>
                <a:endParaRPr lang="en-US" sz="2400" b="1" dirty="0" smtClean="0"/>
              </a:p>
              <a:p>
                <a:pPr marL="0" indent="0">
                  <a:buNone/>
                </a:pPr>
                <a:endParaRPr lang="en-US" sz="2400" b="1" dirty="0" smtClean="0"/>
              </a:p>
              <a:p>
                <a:pPr marL="0" indent="0">
                  <a:buNone/>
                </a:pPr>
                <a:endParaRPr lang="en-US" sz="2400" b="1" dirty="0"/>
              </a:p>
              <a:p>
                <a:pPr marL="0" indent="0">
                  <a:buNone/>
                </a:pPr>
                <a:endParaRPr lang="en-US" sz="1800" dirty="0" smtClean="0"/>
              </a:p>
              <a:p>
                <a:pPr marL="0" indent="0">
                  <a:buNone/>
                </a:pPr>
                <a:endParaRPr lang="en-US" sz="1800" dirty="0"/>
              </a:p>
              <a:p>
                <a:pPr marL="0" indent="0">
                  <a:buNone/>
                </a:pPr>
                <a:r>
                  <a:rPr lang="en-US" sz="1800" dirty="0" smtClean="0"/>
                  <a:t>*</a:t>
                </a:r>
                <a:r>
                  <a:rPr lang="en-US" sz="1800" b="0" dirty="0" smtClean="0"/>
                  <a:t> </a:t>
                </a:r>
                <a14:m>
                  <m:oMath xmlns:m="http://schemas.openxmlformats.org/officeDocument/2006/math">
                    <m:r>
                      <a:rPr lang="en-US" sz="1800" b="0" i="1" smtClean="0">
                        <a:latin typeface="Cambria Math"/>
                      </a:rPr>
                      <m:t>𝑅𝑒</m:t>
                    </m:r>
                    <m:r>
                      <a:rPr lang="en-US" sz="1800" b="0" i="1" smtClean="0">
                        <a:latin typeface="Cambria Math"/>
                      </a:rPr>
                      <m:t>≡</m:t>
                    </m:r>
                    <m:sSub>
                      <m:sSubPr>
                        <m:ctrlPr>
                          <a:rPr lang="en-US" sz="1800" b="0" i="1" smtClean="0">
                            <a:latin typeface="Cambria Math"/>
                          </a:rPr>
                        </m:ctrlPr>
                      </m:sSubPr>
                      <m:e>
                        <m:r>
                          <a:rPr lang="en-US" sz="1800" b="0" i="1" smtClean="0">
                            <a:latin typeface="Cambria Math"/>
                          </a:rPr>
                          <m:t>𝑉</m:t>
                        </m:r>
                      </m:e>
                      <m:sub>
                        <m:r>
                          <a:rPr lang="en-US" sz="1800" b="0" i="1" smtClean="0">
                            <a:latin typeface="Cambria Math"/>
                          </a:rPr>
                          <m:t>0</m:t>
                        </m:r>
                      </m:sub>
                    </m:sSub>
                    <m:r>
                      <a:rPr lang="en-US" sz="1800" b="0" i="1" smtClean="0">
                        <a:latin typeface="Cambria Math"/>
                      </a:rPr>
                      <m:t>𝐿</m:t>
                    </m:r>
                    <m:r>
                      <a:rPr lang="en-US" sz="1800" b="0" i="1" smtClean="0">
                        <a:latin typeface="Cambria Math"/>
                      </a:rPr>
                      <m:t>/</m:t>
                    </m:r>
                    <m:r>
                      <a:rPr lang="en-US" sz="1800" b="0" i="1" smtClean="0">
                        <a:latin typeface="Cambria Math"/>
                      </a:rPr>
                      <m:t>𝑣</m:t>
                    </m:r>
                  </m:oMath>
                </a14:m>
                <a:endParaRPr lang="en-US" sz="1800" i="1" dirty="0" smtClean="0"/>
              </a:p>
              <a:p>
                <a:pPr marL="0" indent="0">
                  <a:buNone/>
                </a:pPr>
                <a:r>
                  <a:rPr lang="en-US" sz="1800" dirty="0"/>
                  <a:t>*</a:t>
                </a:r>
                <a:r>
                  <a:rPr lang="en-US" sz="1800" dirty="0" smtClean="0"/>
                  <a:t> </a:t>
                </a:r>
                <a14:m>
                  <m:oMath xmlns:m="http://schemas.openxmlformats.org/officeDocument/2006/math">
                    <m:r>
                      <a:rPr lang="en-US" sz="1800" b="0" i="1" smtClean="0">
                        <a:latin typeface="Cambria Math"/>
                      </a:rPr>
                      <m:t>𝑣</m:t>
                    </m:r>
                  </m:oMath>
                </a14:m>
                <a:r>
                  <a:rPr lang="en-US" sz="1800" i="1" dirty="0" smtClean="0"/>
                  <a:t> </a:t>
                </a:r>
                <a:r>
                  <a:rPr lang="en-US" sz="1800" dirty="0" smtClean="0"/>
                  <a:t>is the effective eddy viscosity</a:t>
                </a:r>
              </a:p>
              <a:p>
                <a:pPr marL="0" indent="0">
                  <a:buNone/>
                </a:pPr>
                <a:r>
                  <a:rPr lang="en-US" sz="1800" dirty="0" smtClean="0"/>
                  <a:t>* </a:t>
                </a:r>
                <a14:m>
                  <m:oMath xmlns:m="http://schemas.openxmlformats.org/officeDocument/2006/math">
                    <m:r>
                      <a:rPr lang="en-US" sz="1800" b="1" i="1" smtClean="0">
                        <a:latin typeface="Cambria Math"/>
                      </a:rPr>
                      <m:t>𝒇</m:t>
                    </m:r>
                  </m:oMath>
                </a14:m>
                <a:r>
                  <a:rPr lang="en-US" sz="1800" b="1" dirty="0" smtClean="0"/>
                  <a:t> </a:t>
                </a:r>
                <a:r>
                  <a:rPr lang="en-US" sz="1800" dirty="0" smtClean="0"/>
                  <a:t>is the driving mechanism</a:t>
                </a:r>
                <a:endParaRPr lang="en-US" sz="1800"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600200"/>
                <a:ext cx="7772400" cy="4755360"/>
              </a:xfrm>
              <a:blipFill rotWithShape="1">
                <a:blip r:embed="rId2"/>
                <a:stretch>
                  <a:fillRect l="-235"/>
                </a:stretch>
              </a:blipFill>
            </p:spPr>
            <p:txBody>
              <a:bodyPr/>
              <a:lstStyle/>
              <a:p>
                <a:r>
                  <a:rPr lang="en-US">
                    <a:noFill/>
                  </a:rPr>
                  <a:t> </a:t>
                </a:r>
              </a:p>
            </p:txBody>
          </p:sp>
        </mc:Fallback>
      </mc:AlternateContent>
    </p:spTree>
    <p:extLst>
      <p:ext uri="{BB962C8B-B14F-4D97-AF65-F5344CB8AC3E}">
        <p14:creationId xmlns:p14="http://schemas.microsoft.com/office/powerpoint/2010/main" val="2338524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u="sng" spc="-300" dirty="0" smtClean="0"/>
              <a:t>Chaotic Mixing in the Ionosphere</a:t>
            </a:r>
            <a:endParaRPr lang="en-US" sz="3600" u="sng" spc="-300" dirty="0"/>
          </a:p>
        </p:txBody>
      </p:sp>
      <p:sp>
        <p:nvSpPr>
          <p:cNvPr id="5" name="Content Placeholder 2"/>
          <p:cNvSpPr txBox="1">
            <a:spLocks/>
          </p:cNvSpPr>
          <p:nvPr/>
        </p:nvSpPr>
        <p:spPr>
          <a:xfrm>
            <a:off x="914400" y="1447800"/>
            <a:ext cx="7772400" cy="4572000"/>
          </a:xfrm>
          <a:prstGeom prst="rect">
            <a:avLst/>
          </a:prstGeom>
        </p:spPr>
        <p:txBody>
          <a:bodyPr vert="horz">
            <a:normAutofit fontScale="92500" lnSpcReduction="2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a:lnSpc>
                <a:spcPct val="150000"/>
              </a:lnSpc>
            </a:pPr>
            <a:r>
              <a:rPr lang="en-US" sz="3600" dirty="0" smtClean="0"/>
              <a:t>Project Overview</a:t>
            </a:r>
          </a:p>
          <a:p>
            <a:pPr lvl="1">
              <a:lnSpc>
                <a:spcPct val="150000"/>
              </a:lnSpc>
            </a:pPr>
            <a:r>
              <a:rPr lang="en-US" sz="3200" dirty="0" smtClean="0"/>
              <a:t>Background</a:t>
            </a:r>
          </a:p>
          <a:p>
            <a:pPr lvl="1">
              <a:lnSpc>
                <a:spcPct val="150000"/>
              </a:lnSpc>
            </a:pPr>
            <a:r>
              <a:rPr lang="en-US" sz="3200" dirty="0" smtClean="0"/>
              <a:t>Mathematical Model</a:t>
            </a:r>
          </a:p>
          <a:p>
            <a:pPr>
              <a:lnSpc>
                <a:spcPct val="150000"/>
              </a:lnSpc>
            </a:pPr>
            <a:r>
              <a:rPr lang="en-US" sz="3600" dirty="0" smtClean="0">
                <a:solidFill>
                  <a:srgbClr val="FF0000"/>
                </a:solidFill>
              </a:rPr>
              <a:t>Initial Simulations</a:t>
            </a:r>
          </a:p>
          <a:p>
            <a:pPr>
              <a:lnSpc>
                <a:spcPct val="150000"/>
              </a:lnSpc>
            </a:pPr>
            <a:r>
              <a:rPr lang="en-US" sz="3600" dirty="0" smtClean="0"/>
              <a:t>Improved Simulations</a:t>
            </a:r>
          </a:p>
          <a:p>
            <a:pPr>
              <a:lnSpc>
                <a:spcPct val="150000"/>
              </a:lnSpc>
            </a:pPr>
            <a:r>
              <a:rPr lang="en-US" sz="3600" dirty="0" smtClean="0"/>
              <a:t>Future Directions</a:t>
            </a:r>
          </a:p>
          <a:p>
            <a:endParaRPr lang="en-US" dirty="0" smtClean="0"/>
          </a:p>
          <a:p>
            <a:endParaRPr lang="en-US" dirty="0"/>
          </a:p>
        </p:txBody>
      </p:sp>
    </p:spTree>
    <p:extLst>
      <p:ext uri="{BB962C8B-B14F-4D97-AF65-F5344CB8AC3E}">
        <p14:creationId xmlns:p14="http://schemas.microsoft.com/office/powerpoint/2010/main" val="390434846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Custom 1">
      <a:dk1>
        <a:sysClr val="windowText" lastClr="000000"/>
      </a:dk1>
      <a:lt1>
        <a:sysClr val="window" lastClr="FFFFFF"/>
      </a:lt1>
      <a:dk2>
        <a:srgbClr val="323232"/>
      </a:dk2>
      <a:lt2>
        <a:srgbClr val="000000"/>
      </a:lt2>
      <a:accent1>
        <a:srgbClr val="000000"/>
      </a:accent1>
      <a:accent2>
        <a:srgbClr val="FF0000"/>
      </a:accent2>
      <a:accent3>
        <a:srgbClr val="7F7F7F"/>
      </a:accent3>
      <a:accent4>
        <a:srgbClr val="4E8542"/>
      </a:accent4>
      <a:accent5>
        <a:srgbClr val="604878"/>
      </a:accent5>
      <a:accent6>
        <a:srgbClr val="C19859"/>
      </a:accent6>
      <a:hlink>
        <a:srgbClr val="6B9F25"/>
      </a:hlink>
      <a:folHlink>
        <a:srgbClr val="FFFFFF"/>
      </a:folHlink>
    </a:clrScheme>
    <a:fontScheme name="Custom 1">
      <a:majorFont>
        <a:latin typeface="Courier New"/>
        <a:ea typeface=""/>
        <a:cs typeface=""/>
      </a:majorFont>
      <a:minorFont>
        <a:latin typeface="Courier New"/>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522</TotalTime>
  <Words>625</Words>
  <Application>Microsoft Office PowerPoint</Application>
  <PresentationFormat>On-screen Show (4:3)</PresentationFormat>
  <Paragraphs>97</Paragraphs>
  <Slides>22</Slides>
  <Notes>0</Notes>
  <HiddenSlides>0</HiddenSlides>
  <MMClips>8</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Metro</vt:lpstr>
      <vt:lpstr>Chaotic mixing of charged PARTICLES IN lower regions of the ionosphere</vt:lpstr>
      <vt:lpstr>Chaotic Mixing in the Ionosphere</vt:lpstr>
      <vt:lpstr>Chaotic Mixing in the Ionosphere</vt:lpstr>
      <vt:lpstr>Background</vt:lpstr>
      <vt:lpstr>Model Outline</vt:lpstr>
      <vt:lpstr>Charged Particles ICs</vt:lpstr>
      <vt:lpstr>Charged Particle Dynamics</vt:lpstr>
      <vt:lpstr>Neutral Particle Dynamics</vt:lpstr>
      <vt:lpstr>Chaotic Mixing in the Ionosphere</vt:lpstr>
      <vt:lpstr>Neutral - Unperturbed Dynamics</vt:lpstr>
      <vt:lpstr>Neutral - Perturbed Dynamics</vt:lpstr>
      <vt:lpstr>MSEs for Neutral Velocities</vt:lpstr>
      <vt:lpstr>MSEs for Ion Den./E.P. </vt:lpstr>
      <vt:lpstr>Chaotic Mixing in the Ionosphere</vt:lpstr>
      <vt:lpstr>Neutral - Unperturbed Dynamics</vt:lpstr>
      <vt:lpstr>New Perturbation Profile</vt:lpstr>
      <vt:lpstr>Neutral - Perturbed Dynamics</vt:lpstr>
      <vt:lpstr>MSEs - New Perturbation </vt:lpstr>
      <vt:lpstr>Chaotic Mixing in the Ionosphere</vt:lpstr>
      <vt:lpstr>Future Directions</vt:lpstr>
      <vt:lpstr>Acknowledgements </vt:lpstr>
      <vt:lpstr>Thank you!</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Luna</dc:creator>
  <cp:lastModifiedBy>Chris</cp:lastModifiedBy>
  <cp:revision>69</cp:revision>
  <dcterms:created xsi:type="dcterms:W3CDTF">2013-10-22T16:57:29Z</dcterms:created>
  <dcterms:modified xsi:type="dcterms:W3CDTF">2014-04-08T06:55:25Z</dcterms:modified>
</cp:coreProperties>
</file>